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56" r:id="rId2"/>
    <p:sldId id="265" r:id="rId3"/>
    <p:sldId id="354" r:id="rId4"/>
    <p:sldId id="355" r:id="rId5"/>
    <p:sldId id="357" r:id="rId6"/>
    <p:sldId id="364" r:id="rId7"/>
    <p:sldId id="361" r:id="rId8"/>
    <p:sldId id="365" r:id="rId9"/>
    <p:sldId id="362"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7FA"/>
    <a:srgbClr val="00421C"/>
    <a:srgbClr val="01692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3295" autoAdjust="0"/>
  </p:normalViewPr>
  <p:slideViewPr>
    <p:cSldViewPr snapToGrid="0">
      <p:cViewPr varScale="1">
        <p:scale>
          <a:sx n="68" d="100"/>
          <a:sy n="68" d="100"/>
        </p:scale>
        <p:origin x="1277"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9C2D3E-DFA2-443B-AC1A-8BE2D43A4CB6}" type="datetimeFigureOut">
              <a:rPr lang="tr-TR" smtClean="0"/>
              <a:t>5.11.2026</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C77840-0D0C-4871-8B32-360910D813A7}" type="slidenum">
              <a:rPr lang="tr-TR" smtClean="0"/>
              <a:t>‹#›</a:t>
            </a:fld>
            <a:endParaRPr lang="tr-TR"/>
          </a:p>
        </p:txBody>
      </p:sp>
    </p:spTree>
    <p:extLst>
      <p:ext uri="{BB962C8B-B14F-4D97-AF65-F5344CB8AC3E}">
        <p14:creationId xmlns:p14="http://schemas.microsoft.com/office/powerpoint/2010/main" val="105978162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8842D-3276-4612-85A5-3656D082ED9B}" type="datetimeFigureOut">
              <a:rPr lang="tr-TR" smtClean="0"/>
              <a:t>5.11.2026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DE89CA-8D10-4D1C-9D7D-35F253B93A8E}" type="slidenum">
              <a:rPr lang="tr-TR" smtClean="0"/>
              <a:t>‹#›</a:t>
            </a:fld>
            <a:endParaRPr lang="tr-TR"/>
          </a:p>
        </p:txBody>
      </p:sp>
    </p:spTree>
    <p:extLst>
      <p:ext uri="{BB962C8B-B14F-4D97-AF65-F5344CB8AC3E}">
        <p14:creationId xmlns:p14="http://schemas.microsoft.com/office/powerpoint/2010/main" val="97004711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1</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3577596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2</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476934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3</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2581336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4</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1110020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5</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2553023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6</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3798251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7</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276929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8</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4155132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DDE89CA-8D10-4D1C-9D7D-35F253B93A8E}" type="slidenum">
              <a:rPr lang="tr-TR" smtClean="0"/>
              <a:t>9</a:t>
            </a:fld>
            <a:endParaRPr lang="tr-TR"/>
          </a:p>
        </p:txBody>
      </p:sp>
      <p:sp>
        <p:nvSpPr>
          <p:cNvPr id="5" name="Üstbilgi Yer Tutucusu 4"/>
          <p:cNvSpPr>
            <a:spLocks noGrp="1"/>
          </p:cNvSpPr>
          <p:nvPr>
            <p:ph type="hdr" sz="quarter" idx="11"/>
          </p:nvPr>
        </p:nvSpPr>
        <p:spPr/>
        <p:txBody>
          <a:bodyPr/>
          <a:lstStyle/>
          <a:p>
            <a:endParaRPr lang="tr-TR"/>
          </a:p>
        </p:txBody>
      </p:sp>
    </p:spTree>
    <p:extLst>
      <p:ext uri="{BB962C8B-B14F-4D97-AF65-F5344CB8AC3E}">
        <p14:creationId xmlns:p14="http://schemas.microsoft.com/office/powerpoint/2010/main" val="1845850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162063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89923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4220617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3127469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2368999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2795447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2591410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281262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324934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3016314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0FB8689-5C9D-4021-8E74-BFFCF363F885}" type="slidenum">
              <a:rPr lang="tr-TR" smtClean="0"/>
              <a:t>‹#›</a:t>
            </a:fld>
            <a:endParaRPr lang="tr-TR"/>
          </a:p>
        </p:txBody>
      </p:sp>
    </p:spTree>
    <p:extLst>
      <p:ext uri="{BB962C8B-B14F-4D97-AF65-F5344CB8AC3E}">
        <p14:creationId xmlns:p14="http://schemas.microsoft.com/office/powerpoint/2010/main" val="1276487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B8689-5C9D-4021-8E74-BFFCF363F885}" type="slidenum">
              <a:rPr lang="tr-TR" smtClean="0"/>
              <a:t>‹#›</a:t>
            </a:fld>
            <a:endParaRPr lang="tr-TR"/>
          </a:p>
        </p:txBody>
      </p:sp>
    </p:spTree>
    <p:extLst>
      <p:ext uri="{BB962C8B-B14F-4D97-AF65-F5344CB8AC3E}">
        <p14:creationId xmlns:p14="http://schemas.microsoft.com/office/powerpoint/2010/main" val="2802783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344473" y="2094266"/>
            <a:ext cx="9835116" cy="711280"/>
          </a:xfrm>
        </p:spPr>
        <p:txBody>
          <a:bodyPr>
            <a:normAutofit/>
          </a:bodyPr>
          <a:lstStyle/>
          <a:p>
            <a:r>
              <a:rPr lang="tr-TR" sz="4000" b="1" dirty="0">
                <a:ln w="22225">
                  <a:solidFill>
                    <a:schemeClr val="accent6">
                      <a:lumMod val="75000"/>
                    </a:schemeClr>
                  </a:solidFill>
                  <a:prstDash val="solid"/>
                </a:ln>
                <a:solidFill>
                  <a:schemeClr val="accent6">
                    <a:lumMod val="60000"/>
                    <a:lumOff val="40000"/>
                  </a:schemeClr>
                </a:solidFill>
              </a:rPr>
              <a:t>3+1 MODELİ İLE İŞLETMEDE MESLEKİ EĞİTİM</a:t>
            </a:r>
          </a:p>
        </p:txBody>
      </p:sp>
      <p:sp>
        <p:nvSpPr>
          <p:cNvPr id="4" name="Rectangle 2"/>
          <p:cNvSpPr>
            <a:spLocks noChangeArrowheads="1"/>
          </p:cNvSpPr>
          <p:nvPr/>
        </p:nvSpPr>
        <p:spPr bwMode="auto">
          <a:xfrm>
            <a:off x="-369277" y="20222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7" name="Resim 6">
            <a:extLst>
              <a:ext uri="{FF2B5EF4-FFF2-40B4-BE49-F238E27FC236}">
                <a16:creationId xmlns:a16="http://schemas.microsoft.com/office/drawing/2014/main" id="{91178F8E-7298-0C78-A38D-7FB13C9E6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388962"/>
          </a:xfrm>
          <a:prstGeom prst="rect">
            <a:avLst/>
          </a:prstGeom>
        </p:spPr>
      </p:pic>
      <p:pic>
        <p:nvPicPr>
          <p:cNvPr id="5" name="Resim 4"/>
          <p:cNvPicPr>
            <a:picLocks/>
          </p:cNvPicPr>
          <p:nvPr/>
        </p:nvPicPr>
        <p:blipFill>
          <a:blip r:embed="rId4">
            <a:extLst>
              <a:ext uri="{28A0092B-C50C-407E-A947-70E740481C1C}">
                <a14:useLocalDpi xmlns:a14="http://schemas.microsoft.com/office/drawing/2010/main" val="0"/>
              </a:ext>
            </a:extLst>
          </a:blip>
          <a:stretch>
            <a:fillRect/>
          </a:stretch>
        </p:blipFill>
        <p:spPr>
          <a:xfrm>
            <a:off x="1438507" y="2805546"/>
            <a:ext cx="9500839" cy="3892899"/>
          </a:xfrm>
          <a:prstGeom prst="rect">
            <a:avLst/>
          </a:prstGeom>
        </p:spPr>
      </p:pic>
    </p:spTree>
    <p:extLst>
      <p:ext uri="{BB962C8B-B14F-4D97-AF65-F5344CB8AC3E}">
        <p14:creationId xmlns:p14="http://schemas.microsoft.com/office/powerpoint/2010/main" val="3524117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79157" y="331297"/>
            <a:ext cx="9292856" cy="1210423"/>
          </a:xfrm>
          <a:solidFill>
            <a:srgbClr val="01692C"/>
          </a:solidFill>
        </p:spPr>
        <p:txBody>
          <a:bodyPr>
            <a:noAutofit/>
          </a:bodyPr>
          <a:lstStyle/>
          <a:p>
            <a:pPr algn="ctr"/>
            <a:r>
              <a:rPr lang="tr-TR" sz="2800" b="1" dirty="0">
                <a:solidFill>
                  <a:schemeClr val="bg1"/>
                </a:solidFill>
              </a:rPr>
              <a:t>2026-2027 Akademik Yılı Bahar Döneminde İşletmede Mesleki Eğitim Uygulamasına Öğrenci Gönderecek Olan Programlarımız</a:t>
            </a:r>
          </a:p>
        </p:txBody>
      </p:sp>
      <p:graphicFrame>
        <p:nvGraphicFramePr>
          <p:cNvPr id="3" name="Tablo 5">
            <a:extLst>
              <a:ext uri="{FF2B5EF4-FFF2-40B4-BE49-F238E27FC236}">
                <a16:creationId xmlns:a16="http://schemas.microsoft.com/office/drawing/2014/main" id="{19AC5634-7706-4429-917B-89455EB55B89}"/>
              </a:ext>
            </a:extLst>
          </p:cNvPr>
          <p:cNvGraphicFramePr>
            <a:graphicFrameLocks noGrp="1"/>
          </p:cNvGraphicFramePr>
          <p:nvPr>
            <p:extLst>
              <p:ext uri="{D42A27DB-BD31-4B8C-83A1-F6EECF244321}">
                <p14:modId xmlns:p14="http://schemas.microsoft.com/office/powerpoint/2010/main" val="320208606"/>
              </p:ext>
            </p:extLst>
          </p:nvPr>
        </p:nvGraphicFramePr>
        <p:xfrm>
          <a:off x="1365128" y="1897188"/>
          <a:ext cx="9461744" cy="1219200"/>
        </p:xfrm>
        <a:graphic>
          <a:graphicData uri="http://schemas.openxmlformats.org/drawingml/2006/table">
            <a:tbl>
              <a:tblPr firstRow="1" bandRow="1">
                <a:tableStyleId>{5C22544A-7EE6-4342-B048-85BDC9FD1C3A}</a:tableStyleId>
              </a:tblPr>
              <a:tblGrid>
                <a:gridCol w="4903784">
                  <a:extLst>
                    <a:ext uri="{9D8B030D-6E8A-4147-A177-3AD203B41FA5}">
                      <a16:colId xmlns:a16="http://schemas.microsoft.com/office/drawing/2014/main" val="2525437358"/>
                    </a:ext>
                  </a:extLst>
                </a:gridCol>
                <a:gridCol w="4557960">
                  <a:extLst>
                    <a:ext uri="{9D8B030D-6E8A-4147-A177-3AD203B41FA5}">
                      <a16:colId xmlns:a16="http://schemas.microsoft.com/office/drawing/2014/main" val="3538664194"/>
                    </a:ext>
                  </a:extLst>
                </a:gridCol>
              </a:tblGrid>
              <a:tr h="428650">
                <a:tc>
                  <a:txBody>
                    <a:bodyPr/>
                    <a:lstStyle/>
                    <a:p>
                      <a:r>
                        <a:rPr lang="tr-TR" sz="2400" dirty="0"/>
                        <a:t>PROGRAM</a:t>
                      </a:r>
                    </a:p>
                  </a:txBody>
                  <a:tcPr/>
                </a:tc>
                <a:tc>
                  <a:txBody>
                    <a:bodyPr/>
                    <a:lstStyle/>
                    <a:p>
                      <a:pPr algn="l"/>
                      <a:r>
                        <a:rPr lang="tr-TR" sz="2400" dirty="0"/>
                        <a:t>2026-2027 ÖĞRENCİ SAYISI (YAKLAŞIK)</a:t>
                      </a:r>
                    </a:p>
                  </a:txBody>
                  <a:tcPr/>
                </a:tc>
                <a:extLst>
                  <a:ext uri="{0D108BD9-81ED-4DB2-BD59-A6C34878D82A}">
                    <a16:rowId xmlns:a16="http://schemas.microsoft.com/office/drawing/2014/main" val="151382496"/>
                  </a:ext>
                </a:extLst>
              </a:tr>
              <a:tr h="370840">
                <a:tc>
                  <a:txBody>
                    <a:bodyPr/>
                    <a:lstStyle/>
                    <a:p>
                      <a:pPr algn="l"/>
                      <a:r>
                        <a:rPr lang="tr-TR" sz="2000" b="1" kern="1200" dirty="0">
                          <a:solidFill>
                            <a:schemeClr val="dk1"/>
                          </a:solidFill>
                          <a:effectLst/>
                          <a:latin typeface="+mn-lt"/>
                          <a:ea typeface="+mn-ea"/>
                          <a:cs typeface="+mn-cs"/>
                        </a:rPr>
                        <a:t>CNC Programlama ve Operatörlüğü </a:t>
                      </a:r>
                      <a:endParaRPr lang="tr-TR" sz="2800" dirty="0"/>
                    </a:p>
                  </a:txBody>
                  <a:tcPr/>
                </a:tc>
                <a:tc>
                  <a:txBody>
                    <a:bodyPr/>
                    <a:lstStyle/>
                    <a:p>
                      <a:r>
                        <a:rPr lang="tr-TR" sz="2000" dirty="0"/>
                        <a:t>55</a:t>
                      </a:r>
                    </a:p>
                  </a:txBody>
                  <a:tcPr/>
                </a:tc>
                <a:extLst>
                  <a:ext uri="{0D108BD9-81ED-4DB2-BD59-A6C34878D82A}">
                    <a16:rowId xmlns:a16="http://schemas.microsoft.com/office/drawing/2014/main" val="822601101"/>
                  </a:ext>
                </a:extLst>
              </a:tr>
            </a:tbl>
          </a:graphicData>
        </a:graphic>
      </p:graphicFrame>
      <p:sp>
        <p:nvSpPr>
          <p:cNvPr id="11" name="Metin kutusu 10">
            <a:extLst>
              <a:ext uri="{FF2B5EF4-FFF2-40B4-BE49-F238E27FC236}">
                <a16:creationId xmlns:a16="http://schemas.microsoft.com/office/drawing/2014/main" id="{C5720F63-3ED8-491F-941F-E4BC3DC98CA8}"/>
              </a:ext>
            </a:extLst>
          </p:cNvPr>
          <p:cNvSpPr txBox="1"/>
          <p:nvPr/>
        </p:nvSpPr>
        <p:spPr>
          <a:xfrm>
            <a:off x="1365128" y="3767013"/>
            <a:ext cx="9461743" cy="707886"/>
          </a:xfrm>
          <a:prstGeom prst="rect">
            <a:avLst/>
          </a:prstGeom>
          <a:noFill/>
        </p:spPr>
        <p:txBody>
          <a:bodyPr wrap="square">
            <a:spAutoFit/>
          </a:bodyPr>
          <a:lstStyle/>
          <a:p>
            <a:pPr algn="just"/>
            <a:r>
              <a:rPr lang="tr-TR" sz="2000" dirty="0"/>
              <a:t>Protokol yapılan işletmeler Kasım ayı içerisinde talep ettikleri bölüm ve öğrenci sayılarını bildireceklerdir. Yukarıda verilen öğrenci sayıları işletmelere dağıtılacaktır. </a:t>
            </a:r>
          </a:p>
        </p:txBody>
      </p:sp>
      <p:pic>
        <p:nvPicPr>
          <p:cNvPr id="6" name="Resim 5">
            <a:extLst>
              <a:ext uri="{FF2B5EF4-FFF2-40B4-BE49-F238E27FC236}">
                <a16:creationId xmlns:a16="http://schemas.microsoft.com/office/drawing/2014/main" id="{8DE870E9-260E-BD04-4AFD-0C3FEAEEA1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8" name="Resim 7">
            <a:extLst>
              <a:ext uri="{FF2B5EF4-FFF2-40B4-BE49-F238E27FC236}">
                <a16:creationId xmlns:a16="http://schemas.microsoft.com/office/drawing/2014/main" id="{D25D97A1-4C9E-D466-EFE6-93E4FDA4DF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426597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454247" y="2358496"/>
            <a:ext cx="9283506" cy="3108543"/>
          </a:xfrm>
          <a:prstGeom prst="rect">
            <a:avLst/>
          </a:prstGeom>
          <a:noFill/>
        </p:spPr>
        <p:txBody>
          <a:bodyPr wrap="square" rtlCol="0">
            <a:spAutoFit/>
          </a:bodyPr>
          <a:lstStyle/>
          <a:p>
            <a:pPr algn="just"/>
            <a:r>
              <a:rPr lang="tr-TR" sz="2800" b="1" dirty="0"/>
              <a:t>Öğrencilerin İşletme Eğitimi</a:t>
            </a:r>
          </a:p>
          <a:p>
            <a:pPr algn="just"/>
            <a:endParaRPr lang="tr-TR" sz="2800" b="1" dirty="0"/>
          </a:p>
          <a:p>
            <a:pPr algn="just"/>
            <a:r>
              <a:rPr lang="tr-TR" sz="2800" b="1" dirty="0"/>
              <a:t>Başlama Tarihi 	: 01 Şubat 2027</a:t>
            </a:r>
          </a:p>
          <a:p>
            <a:pPr algn="just"/>
            <a:r>
              <a:rPr lang="tr-TR" sz="2800" b="1" dirty="0"/>
              <a:t>Bitiş Tarihi          	: 28 Mayıs 2027</a:t>
            </a:r>
          </a:p>
          <a:p>
            <a:pPr algn="just"/>
            <a:endParaRPr lang="tr-TR" sz="2800" dirty="0"/>
          </a:p>
          <a:p>
            <a:pPr algn="just"/>
            <a:r>
              <a:rPr lang="tr-TR" sz="2800" dirty="0"/>
              <a:t>Öğrenciler haftada 5 gün (40 saat) işletme eğitimi görecekler. </a:t>
            </a:r>
          </a:p>
          <a:p>
            <a:pPr algn="just"/>
            <a:endParaRPr lang="tr-TR" sz="2800" dirty="0"/>
          </a:p>
        </p:txBody>
      </p:sp>
      <p:sp>
        <p:nvSpPr>
          <p:cNvPr id="8" name="Unvan 1">
            <a:extLst>
              <a:ext uri="{FF2B5EF4-FFF2-40B4-BE49-F238E27FC236}">
                <a16:creationId xmlns:a16="http://schemas.microsoft.com/office/drawing/2014/main" id="{DCF5E4D1-E50E-3B82-CB2E-2E88542B9834}"/>
              </a:ext>
            </a:extLst>
          </p:cNvPr>
          <p:cNvSpPr txBox="1">
            <a:spLocks/>
          </p:cNvSpPr>
          <p:nvPr/>
        </p:nvSpPr>
        <p:spPr>
          <a:xfrm>
            <a:off x="1479157" y="331297"/>
            <a:ext cx="9292856"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200" b="1" dirty="0">
                <a:solidFill>
                  <a:schemeClr val="bg1"/>
                </a:solidFill>
              </a:rPr>
              <a:t>2026-2027 Akademik Yılı Bahar Döneminde İşletmede Mesleki Eğitimin Uygulanacağı Tarihler</a:t>
            </a:r>
          </a:p>
        </p:txBody>
      </p:sp>
      <p:pic>
        <p:nvPicPr>
          <p:cNvPr id="11" name="Resim 10">
            <a:extLst>
              <a:ext uri="{FF2B5EF4-FFF2-40B4-BE49-F238E27FC236}">
                <a16:creationId xmlns:a16="http://schemas.microsoft.com/office/drawing/2014/main" id="{9F662068-B63A-872B-9CD2-BF30216F19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12" name="Resim 11">
            <a:extLst>
              <a:ext uri="{FF2B5EF4-FFF2-40B4-BE49-F238E27FC236}">
                <a16:creationId xmlns:a16="http://schemas.microsoft.com/office/drawing/2014/main" id="{22CAC236-1884-0901-E85F-D0EF9EA6D3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997065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303552" y="1831733"/>
            <a:ext cx="9584895" cy="4401205"/>
          </a:xfrm>
          <a:prstGeom prst="rect">
            <a:avLst/>
          </a:prstGeom>
          <a:noFill/>
        </p:spPr>
        <p:txBody>
          <a:bodyPr wrap="square" rtlCol="0">
            <a:spAutoFit/>
          </a:bodyPr>
          <a:lstStyle/>
          <a:p>
            <a:pPr algn="just"/>
            <a:r>
              <a:rPr lang="tr-TR" sz="2800" dirty="0"/>
              <a:t>Çukurova Üniversitesi Karaisalı Meslek Yüksekokulunda ilk 3 yarıyıl Teorik+Uygulamalı eğitim gören öğrenciler 4. yarıyıllarında işletmelerde mesleki eğitim görürler.</a:t>
            </a:r>
          </a:p>
          <a:p>
            <a:pPr algn="just"/>
            <a:endParaRPr lang="tr-TR" sz="2800" dirty="0"/>
          </a:p>
          <a:p>
            <a:pPr algn="just"/>
            <a:r>
              <a:rPr lang="tr-TR" sz="2800" dirty="0"/>
              <a:t>Öğrencilerin işletmedeki gelişimleri takip edilir. </a:t>
            </a:r>
          </a:p>
          <a:p>
            <a:pPr algn="just"/>
            <a:endParaRPr lang="tr-TR" sz="2800" dirty="0"/>
          </a:p>
          <a:p>
            <a:pPr algn="just"/>
            <a:r>
              <a:rPr lang="tr-TR" sz="2800" dirty="0"/>
              <a:t>Öğrenci okuduğu alana uygun bir bölümde, tecrübeli bir çalışanın (eğitici personel) sorumluluğuna verilmelidir. Öğrenciye uygun zamanlarda İşyeri eğitici personel tarafından veya onun yönlendirmesiyle alanıyla ve iş akış süreçleriyle ilgili eğitim verilir.</a:t>
            </a:r>
            <a:endParaRPr lang="tr-TR" sz="2000" dirty="0"/>
          </a:p>
        </p:txBody>
      </p:sp>
      <p:sp>
        <p:nvSpPr>
          <p:cNvPr id="11" name="Unvan 1">
            <a:extLst>
              <a:ext uri="{FF2B5EF4-FFF2-40B4-BE49-F238E27FC236}">
                <a16:creationId xmlns:a16="http://schemas.microsoft.com/office/drawing/2014/main" id="{4A8848D3-63AD-B9B6-3070-2795233AC26F}"/>
              </a:ext>
            </a:extLst>
          </p:cNvPr>
          <p:cNvSpPr txBox="1">
            <a:spLocks/>
          </p:cNvSpPr>
          <p:nvPr/>
        </p:nvSpPr>
        <p:spPr>
          <a:xfrm>
            <a:off x="1479157" y="331297"/>
            <a:ext cx="9292856"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3200" b="1" dirty="0">
                <a:solidFill>
                  <a:schemeClr val="bg1"/>
                </a:solidFill>
              </a:rPr>
              <a:t>İşletmede Mesleki Eğitim</a:t>
            </a:r>
            <a:r>
              <a:rPr lang="tr-TR" sz="3200" b="1" dirty="0">
                <a:solidFill>
                  <a:schemeClr val="bg1"/>
                </a:solidFill>
              </a:rPr>
              <a:t> </a:t>
            </a:r>
            <a:r>
              <a:rPr lang="nb-NO" sz="3200" b="1" dirty="0">
                <a:solidFill>
                  <a:schemeClr val="bg1"/>
                </a:solidFill>
              </a:rPr>
              <a:t>(3+1 Modeli) Nedir? </a:t>
            </a:r>
          </a:p>
        </p:txBody>
      </p:sp>
      <p:pic>
        <p:nvPicPr>
          <p:cNvPr id="5" name="Resim 4">
            <a:extLst>
              <a:ext uri="{FF2B5EF4-FFF2-40B4-BE49-F238E27FC236}">
                <a16:creationId xmlns:a16="http://schemas.microsoft.com/office/drawing/2014/main" id="{554B0912-5318-0279-A1B7-F5C5842001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7" name="Resim 6">
            <a:extLst>
              <a:ext uri="{FF2B5EF4-FFF2-40B4-BE49-F238E27FC236}">
                <a16:creationId xmlns:a16="http://schemas.microsoft.com/office/drawing/2014/main" id="{B8E85CB0-A501-BDEC-7E42-02EDA82630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337539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479156" y="2019702"/>
            <a:ext cx="9292855" cy="3108543"/>
          </a:xfrm>
          <a:prstGeom prst="rect">
            <a:avLst/>
          </a:prstGeom>
          <a:noFill/>
        </p:spPr>
        <p:txBody>
          <a:bodyPr wrap="square" rtlCol="0">
            <a:spAutoFit/>
          </a:bodyPr>
          <a:lstStyle/>
          <a:p>
            <a:endParaRPr lang="tr-TR" sz="2800" dirty="0"/>
          </a:p>
          <a:p>
            <a:pPr algn="just"/>
            <a:r>
              <a:rPr lang="tr-TR" sz="2800" dirty="0"/>
              <a:t>Öğrencilerin işletmede geçireceği sürede okudukları alanla ilgili mesleki bilgi ve becerileri pekiştirmeleri, iş akış süreçlerini öğrenmeleri ve iş disiplini kazanmaları amaçlanır.</a:t>
            </a:r>
          </a:p>
          <a:p>
            <a:pPr algn="just"/>
            <a:endParaRPr lang="tr-TR" sz="2800" dirty="0"/>
          </a:p>
          <a:p>
            <a:pPr algn="just"/>
            <a:r>
              <a:rPr lang="tr-TR" sz="2800" dirty="0"/>
              <a:t>Doğru işe doğru personelin hazırlanması ve yerleştirilmesi amaçlanır.</a:t>
            </a:r>
            <a:endParaRPr lang="tr-TR" sz="2000" dirty="0"/>
          </a:p>
        </p:txBody>
      </p:sp>
      <p:sp>
        <p:nvSpPr>
          <p:cNvPr id="11" name="Unvan 1">
            <a:extLst>
              <a:ext uri="{FF2B5EF4-FFF2-40B4-BE49-F238E27FC236}">
                <a16:creationId xmlns:a16="http://schemas.microsoft.com/office/drawing/2014/main" id="{1ED98BBC-2E0F-3999-6B51-4579A6E948D9}"/>
              </a:ext>
            </a:extLst>
          </p:cNvPr>
          <p:cNvSpPr txBox="1">
            <a:spLocks/>
          </p:cNvSpPr>
          <p:nvPr/>
        </p:nvSpPr>
        <p:spPr>
          <a:xfrm>
            <a:off x="1479157" y="331297"/>
            <a:ext cx="9292856"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3200" b="1" dirty="0">
                <a:solidFill>
                  <a:schemeClr val="bg1"/>
                </a:solidFill>
              </a:rPr>
              <a:t>İşletmede Mesleki Eğitim</a:t>
            </a:r>
            <a:r>
              <a:rPr lang="tr-TR" sz="3200" b="1" dirty="0">
                <a:solidFill>
                  <a:schemeClr val="bg1"/>
                </a:solidFill>
              </a:rPr>
              <a:t> </a:t>
            </a:r>
            <a:r>
              <a:rPr lang="nb-NO" sz="3200" b="1" dirty="0">
                <a:solidFill>
                  <a:schemeClr val="bg1"/>
                </a:solidFill>
              </a:rPr>
              <a:t>(3+1 Modeli) Ne Amaçlar?</a:t>
            </a:r>
          </a:p>
        </p:txBody>
      </p:sp>
      <p:pic>
        <p:nvPicPr>
          <p:cNvPr id="5" name="Resim 4">
            <a:extLst>
              <a:ext uri="{FF2B5EF4-FFF2-40B4-BE49-F238E27FC236}">
                <a16:creationId xmlns:a16="http://schemas.microsoft.com/office/drawing/2014/main" id="{F55EF626-5456-A7F6-BEDD-B08D7A5FEC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7" name="Resim 6">
            <a:extLst>
              <a:ext uri="{FF2B5EF4-FFF2-40B4-BE49-F238E27FC236}">
                <a16:creationId xmlns:a16="http://schemas.microsoft.com/office/drawing/2014/main" id="{E78EB081-3184-A94A-146F-5D3951AFC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719503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479157" y="2165174"/>
            <a:ext cx="9292856" cy="3970318"/>
          </a:xfrm>
          <a:prstGeom prst="rect">
            <a:avLst/>
          </a:prstGeom>
          <a:noFill/>
        </p:spPr>
        <p:txBody>
          <a:bodyPr wrap="square" rtlCol="0">
            <a:spAutoFit/>
          </a:bodyPr>
          <a:lstStyle/>
          <a:p>
            <a:pPr marL="457200" indent="-457200" algn="just">
              <a:buFont typeface="Wingdings" panose="05000000000000000000" pitchFamily="2" charset="2"/>
              <a:buChar char="ü"/>
            </a:pPr>
            <a:r>
              <a:rPr lang="tr-TR" sz="2800" dirty="0"/>
              <a:t>Öğrencilerin yetenekleri ve özellikleri göz önüne alınarak Okul ve İşletme arasındaki mutabakatla öğrencilerin yönlendirilmesi.</a:t>
            </a:r>
          </a:p>
          <a:p>
            <a:pPr marL="457200" indent="-457200" algn="just">
              <a:buFont typeface="Wingdings" panose="05000000000000000000" pitchFamily="2" charset="2"/>
              <a:buChar char="ü"/>
            </a:pPr>
            <a:endParaRPr lang="tr-TR" sz="2800" dirty="0"/>
          </a:p>
          <a:p>
            <a:pPr marL="457200" indent="-457200" algn="just">
              <a:buFont typeface="Wingdings" panose="05000000000000000000" pitchFamily="2" charset="2"/>
              <a:buChar char="ü"/>
            </a:pPr>
            <a:r>
              <a:rPr lang="tr-TR" sz="2800" dirty="0"/>
              <a:t>İşletmede Mesleki Eğitim süresi uzun olduğu için (Haftada 40 saat) işyerinin öğrenciyi daha iyi tanıması, okulla beraber öğrencinin eğitiminde daha etkin rol alarak öğrencinin gelişimine daha çok katkıda bulunması ve bunun sonucunda istihdam süreçlerinin daha sağlıklı işlemesi sağlanır.</a:t>
            </a:r>
          </a:p>
        </p:txBody>
      </p:sp>
      <p:sp>
        <p:nvSpPr>
          <p:cNvPr id="11" name="Unvan 1">
            <a:extLst>
              <a:ext uri="{FF2B5EF4-FFF2-40B4-BE49-F238E27FC236}">
                <a16:creationId xmlns:a16="http://schemas.microsoft.com/office/drawing/2014/main" id="{05CEEB9C-2438-FCCB-5BA9-9064AB336BE2}"/>
              </a:ext>
            </a:extLst>
          </p:cNvPr>
          <p:cNvSpPr txBox="1">
            <a:spLocks/>
          </p:cNvSpPr>
          <p:nvPr/>
        </p:nvSpPr>
        <p:spPr>
          <a:xfrm>
            <a:off x="1479157" y="331297"/>
            <a:ext cx="9292856"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3200" b="1" dirty="0">
                <a:solidFill>
                  <a:schemeClr val="bg1"/>
                </a:solidFill>
              </a:rPr>
              <a:t>İşletmede Mesleki Eğitimin Yaz Stajından Farkları Nedir?</a:t>
            </a:r>
          </a:p>
        </p:txBody>
      </p:sp>
      <p:pic>
        <p:nvPicPr>
          <p:cNvPr id="3" name="Resim 2">
            <a:extLst>
              <a:ext uri="{FF2B5EF4-FFF2-40B4-BE49-F238E27FC236}">
                <a16:creationId xmlns:a16="http://schemas.microsoft.com/office/drawing/2014/main" id="{FD33CD00-2881-AF8C-1171-9D49392307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4" name="Resim 3">
            <a:extLst>
              <a:ext uri="{FF2B5EF4-FFF2-40B4-BE49-F238E27FC236}">
                <a16:creationId xmlns:a16="http://schemas.microsoft.com/office/drawing/2014/main" id="{47D8C6DB-B040-CBA7-4938-BD267B2FEE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919896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479157" y="1541720"/>
            <a:ext cx="9292856" cy="4708981"/>
          </a:xfrm>
          <a:prstGeom prst="rect">
            <a:avLst/>
          </a:prstGeom>
          <a:noFill/>
        </p:spPr>
        <p:txBody>
          <a:bodyPr wrap="square" rtlCol="0">
            <a:spAutoFit/>
          </a:bodyPr>
          <a:lstStyle/>
          <a:p>
            <a:pPr marL="342900" indent="-342900" algn="just">
              <a:spcAft>
                <a:spcPts val="1200"/>
              </a:spcAft>
              <a:buFont typeface="Wingdings" panose="05000000000000000000" pitchFamily="2" charset="2"/>
              <a:buChar char="ü"/>
            </a:pPr>
            <a:r>
              <a:rPr lang="tr-TR" sz="2800" dirty="0"/>
              <a:t>3308 sayılı Mesleki Eğitim Kanunu’na göre öğrencilere işletmeler tarafından yapılan ödemelerin belirli bir kısmı, İşsizlik Sigortası Fonu’ndan </a:t>
            </a:r>
            <a:r>
              <a:rPr lang="tr-TR" sz="2800" b="1" dirty="0">
                <a:solidFill>
                  <a:srgbClr val="FF0000"/>
                </a:solidFill>
              </a:rPr>
              <a:t>Devlet katkısı </a:t>
            </a:r>
            <a:r>
              <a:rPr lang="tr-TR" sz="2800" dirty="0"/>
              <a:t>olarak işletmeye geri ödenmektedir.</a:t>
            </a:r>
            <a:endParaRPr lang="tr-TR" sz="2800" b="1" dirty="0">
              <a:solidFill>
                <a:srgbClr val="FF0000"/>
              </a:solidFill>
            </a:endParaRPr>
          </a:p>
          <a:p>
            <a:pPr marL="342900" indent="-342900" algn="just">
              <a:spcAft>
                <a:spcPts val="1200"/>
              </a:spcAft>
              <a:buFont typeface="Wingdings" panose="05000000000000000000" pitchFamily="2" charset="2"/>
              <a:buChar char="ü"/>
            </a:pPr>
            <a:r>
              <a:rPr lang="tr-TR" sz="2800" dirty="0"/>
              <a:t>Öğrencilere yapılacak ödemeler, </a:t>
            </a:r>
            <a:r>
              <a:rPr lang="tr-TR" sz="2800" b="1" dirty="0">
                <a:solidFill>
                  <a:srgbClr val="FF0000"/>
                </a:solidFill>
              </a:rPr>
              <a:t>asgari ücretin net tutarının %30’undan az olamaz.</a:t>
            </a:r>
          </a:p>
          <a:p>
            <a:pPr marL="342900" indent="-342900" algn="just">
              <a:spcAft>
                <a:spcPts val="1200"/>
              </a:spcAft>
              <a:buFont typeface="Wingdings" panose="05000000000000000000" pitchFamily="2" charset="2"/>
              <a:buChar char="ü"/>
            </a:pPr>
            <a:r>
              <a:rPr lang="tr-TR" sz="2800" dirty="0"/>
              <a:t>Mesleki eğitim görülen işletmede </a:t>
            </a:r>
            <a:r>
              <a:rPr lang="tr-TR" sz="2800" b="1" dirty="0">
                <a:solidFill>
                  <a:srgbClr val="FF0000"/>
                </a:solidFill>
              </a:rPr>
              <a:t>20’den az personel çalışıyor ise ücretin üçte ikisi; 20 ve üzerinde personel çalışıyor ise üçte biri</a:t>
            </a:r>
            <a:r>
              <a:rPr lang="tr-TR" sz="2800" b="1" dirty="0"/>
              <a:t> </a:t>
            </a:r>
            <a:r>
              <a:rPr lang="tr-TR" sz="2800" dirty="0"/>
              <a:t>Devlet katkısı olarak işletmeye geri ödenirken kalan kısım işletme tarafından karşılanmaktadır. </a:t>
            </a:r>
          </a:p>
        </p:txBody>
      </p:sp>
      <p:sp>
        <p:nvSpPr>
          <p:cNvPr id="11" name="Unvan 1">
            <a:extLst>
              <a:ext uri="{FF2B5EF4-FFF2-40B4-BE49-F238E27FC236}">
                <a16:creationId xmlns:a16="http://schemas.microsoft.com/office/drawing/2014/main" id="{599E9D16-202A-6373-D1A4-44E917D9B485}"/>
              </a:ext>
            </a:extLst>
          </p:cNvPr>
          <p:cNvSpPr txBox="1">
            <a:spLocks/>
          </p:cNvSpPr>
          <p:nvPr/>
        </p:nvSpPr>
        <p:spPr>
          <a:xfrm>
            <a:off x="1574475" y="331297"/>
            <a:ext cx="9197538"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3200" b="1" dirty="0">
                <a:solidFill>
                  <a:schemeClr val="bg1"/>
                </a:solidFill>
              </a:rPr>
              <a:t>Öğrenci Ücreti ve Devlet Katkısı</a:t>
            </a:r>
          </a:p>
        </p:txBody>
      </p:sp>
      <p:pic>
        <p:nvPicPr>
          <p:cNvPr id="4" name="Resim 3">
            <a:extLst>
              <a:ext uri="{FF2B5EF4-FFF2-40B4-BE49-F238E27FC236}">
                <a16:creationId xmlns:a16="http://schemas.microsoft.com/office/drawing/2014/main" id="{267E470E-8E08-EAA2-B696-8614A34429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5" name="Resim 4">
            <a:extLst>
              <a:ext uri="{FF2B5EF4-FFF2-40B4-BE49-F238E27FC236}">
                <a16:creationId xmlns:a16="http://schemas.microsoft.com/office/drawing/2014/main" id="{53F6960A-88A5-965B-C402-1A55E03401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2404128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98D8D93E-2D0B-4927-9F20-0F34C98328DE}"/>
              </a:ext>
            </a:extLst>
          </p:cNvPr>
          <p:cNvSpPr txBox="1"/>
          <p:nvPr/>
        </p:nvSpPr>
        <p:spPr>
          <a:xfrm>
            <a:off x="1479157" y="2061266"/>
            <a:ext cx="9292856" cy="1815882"/>
          </a:xfrm>
          <a:prstGeom prst="rect">
            <a:avLst/>
          </a:prstGeom>
          <a:noFill/>
        </p:spPr>
        <p:txBody>
          <a:bodyPr wrap="square" rtlCol="0">
            <a:spAutoFit/>
          </a:bodyPr>
          <a:lstStyle/>
          <a:p>
            <a:pPr marL="457200" indent="-457200" algn="just">
              <a:spcAft>
                <a:spcPts val="1200"/>
              </a:spcAft>
              <a:buFont typeface="Wingdings" panose="05000000000000000000" pitchFamily="2" charset="2"/>
              <a:buChar char="ü"/>
            </a:pPr>
            <a:r>
              <a:rPr lang="tr-TR" sz="2800" dirty="0"/>
              <a:t>İş yeri uygulaması yapan öğrencinin </a:t>
            </a:r>
            <a:r>
              <a:rPr lang="tr-TR" sz="2800" b="1" dirty="0">
                <a:solidFill>
                  <a:srgbClr val="FF0000"/>
                </a:solidFill>
              </a:rPr>
              <a:t>iş kazası ve meslek hastalıklarına karşı yapılan sigortasına ilişkin prim ödemeleri Çukurova Üniversitesi Karaisalı Meslek Yüksekokulu </a:t>
            </a:r>
            <a:r>
              <a:rPr lang="tr-TR" sz="2800" dirty="0"/>
              <a:t>tarafından yapılır.</a:t>
            </a:r>
          </a:p>
        </p:txBody>
      </p:sp>
      <p:sp>
        <p:nvSpPr>
          <p:cNvPr id="11" name="Unvan 1">
            <a:extLst>
              <a:ext uri="{FF2B5EF4-FFF2-40B4-BE49-F238E27FC236}">
                <a16:creationId xmlns:a16="http://schemas.microsoft.com/office/drawing/2014/main" id="{599E9D16-202A-6373-D1A4-44E917D9B485}"/>
              </a:ext>
            </a:extLst>
          </p:cNvPr>
          <p:cNvSpPr txBox="1">
            <a:spLocks/>
          </p:cNvSpPr>
          <p:nvPr/>
        </p:nvSpPr>
        <p:spPr>
          <a:xfrm>
            <a:off x="1479157" y="331297"/>
            <a:ext cx="9292856" cy="1210423"/>
          </a:xfrm>
          <a:prstGeom prst="rect">
            <a:avLst/>
          </a:prstGeom>
          <a:solidFill>
            <a:srgbClr val="01692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200" b="1" dirty="0">
                <a:solidFill>
                  <a:schemeClr val="bg1"/>
                </a:solidFill>
              </a:rPr>
              <a:t>Sigorta Primleri ve Üniversite Sorumluluğu</a:t>
            </a:r>
            <a:endParaRPr lang="nb-NO" sz="3200" b="1" dirty="0">
              <a:solidFill>
                <a:schemeClr val="bg1"/>
              </a:solidFill>
            </a:endParaRPr>
          </a:p>
        </p:txBody>
      </p:sp>
      <p:pic>
        <p:nvPicPr>
          <p:cNvPr id="5" name="Resim 4">
            <a:extLst>
              <a:ext uri="{FF2B5EF4-FFF2-40B4-BE49-F238E27FC236}">
                <a16:creationId xmlns:a16="http://schemas.microsoft.com/office/drawing/2014/main" id="{094D15CF-A695-BDE6-D7FF-969E40965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500" y="331297"/>
            <a:ext cx="1059887" cy="1210423"/>
          </a:xfrm>
          <a:prstGeom prst="rect">
            <a:avLst/>
          </a:prstGeom>
        </p:spPr>
      </p:pic>
      <p:pic>
        <p:nvPicPr>
          <p:cNvPr id="7" name="Resim 6">
            <a:extLst>
              <a:ext uri="{FF2B5EF4-FFF2-40B4-BE49-F238E27FC236}">
                <a16:creationId xmlns:a16="http://schemas.microsoft.com/office/drawing/2014/main" id="{9A2AC3AF-237C-C5CF-EC0D-B051182C3F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3520"/>
            <a:ext cx="1419987" cy="925975"/>
          </a:xfrm>
          <a:prstGeom prst="rect">
            <a:avLst/>
          </a:prstGeom>
        </p:spPr>
      </p:pic>
    </p:spTree>
    <p:extLst>
      <p:ext uri="{BB962C8B-B14F-4D97-AF65-F5344CB8AC3E}">
        <p14:creationId xmlns:p14="http://schemas.microsoft.com/office/powerpoint/2010/main" val="2249882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650CC1E-8CEF-43C1-A379-0D697BAEFDE5}"/>
              </a:ext>
            </a:extLst>
          </p:cNvPr>
          <p:cNvSpPr txBox="1"/>
          <p:nvPr/>
        </p:nvSpPr>
        <p:spPr>
          <a:xfrm>
            <a:off x="1805359" y="4763842"/>
            <a:ext cx="9166548" cy="523220"/>
          </a:xfrm>
          <a:prstGeom prst="rect">
            <a:avLst/>
          </a:prstGeom>
          <a:noFill/>
        </p:spPr>
        <p:txBody>
          <a:bodyPr wrap="square" rtlCol="0">
            <a:spAutoFit/>
          </a:bodyPr>
          <a:lstStyle/>
          <a:p>
            <a:pPr algn="just"/>
            <a:r>
              <a:rPr lang="tr-TR" sz="2800" b="1" dirty="0"/>
              <a:t>Katılımlarınız, Desteğiniz ve İş Birliğiniz İçin Teşekkür Ederiz.</a:t>
            </a:r>
          </a:p>
        </p:txBody>
      </p:sp>
      <p:sp>
        <p:nvSpPr>
          <p:cNvPr id="19" name="Metin kutusu 18">
            <a:extLst>
              <a:ext uri="{FF2B5EF4-FFF2-40B4-BE49-F238E27FC236}">
                <a16:creationId xmlns:a16="http://schemas.microsoft.com/office/drawing/2014/main" id="{A5EE35B1-353A-48DD-86DF-353F7B9E5AC7}"/>
              </a:ext>
            </a:extLst>
          </p:cNvPr>
          <p:cNvSpPr txBox="1"/>
          <p:nvPr/>
        </p:nvSpPr>
        <p:spPr>
          <a:xfrm>
            <a:off x="0" y="5771088"/>
            <a:ext cx="12192000" cy="1077218"/>
          </a:xfrm>
          <a:prstGeom prst="rect">
            <a:avLst/>
          </a:prstGeom>
          <a:solidFill>
            <a:srgbClr val="00421C"/>
          </a:solidFill>
        </p:spPr>
        <p:txBody>
          <a:bodyPr wrap="square">
            <a:spAutoFit/>
          </a:bodyPr>
          <a:lstStyle/>
          <a:p>
            <a:pPr algn="ctr"/>
            <a:r>
              <a:rPr lang="tr-TR" sz="1600" dirty="0">
                <a:solidFill>
                  <a:schemeClr val="bg1"/>
                </a:solidFill>
                <a:latin typeface="Open Sans" panose="020B0606030504020204" pitchFamily="34" charset="0"/>
              </a:rPr>
              <a:t>Karaisalı Meslek Yüksekokulu, Karaisalı, Adana</a:t>
            </a:r>
          </a:p>
          <a:p>
            <a:pPr algn="ctr"/>
            <a:r>
              <a:rPr lang="tr-TR" sz="1600" b="1" i="0" dirty="0">
                <a:solidFill>
                  <a:schemeClr val="bg1"/>
                </a:solidFill>
                <a:effectLst/>
                <a:latin typeface="Open Sans" panose="020B0606030504020204" pitchFamily="34" charset="0"/>
              </a:rPr>
              <a:t>Telefon: </a:t>
            </a:r>
            <a:r>
              <a:rPr lang="tr-TR" sz="1600" b="1" dirty="0">
                <a:solidFill>
                  <a:schemeClr val="bg1"/>
                </a:solidFill>
                <a:latin typeface="Open Sans" panose="020B0606030504020204" pitchFamily="34" charset="0"/>
              </a:rPr>
              <a:t>+90 322 5512057</a:t>
            </a:r>
            <a:endParaRPr lang="tr-TR" sz="1600" b="1" i="0" dirty="0">
              <a:solidFill>
                <a:schemeClr val="bg1"/>
              </a:solidFill>
              <a:effectLst/>
              <a:latin typeface="Open Sans" panose="020B0606030504020204" pitchFamily="34" charset="0"/>
            </a:endParaRPr>
          </a:p>
          <a:p>
            <a:pPr algn="ctr"/>
            <a:r>
              <a:rPr lang="tr-TR" sz="1600" b="1" i="0" dirty="0">
                <a:solidFill>
                  <a:schemeClr val="bg1"/>
                </a:solidFill>
                <a:effectLst/>
                <a:latin typeface="Open Sans" panose="020B0606030504020204" pitchFamily="34" charset="0"/>
              </a:rPr>
              <a:t>Faks: </a:t>
            </a:r>
            <a:r>
              <a:rPr lang="tr-TR" sz="1600" b="1" dirty="0">
                <a:solidFill>
                  <a:schemeClr val="bg1"/>
                </a:solidFill>
                <a:latin typeface="Open Sans" panose="020B0606030504020204" pitchFamily="34" charset="0"/>
              </a:rPr>
              <a:t>+90 322 5512255</a:t>
            </a:r>
            <a:endParaRPr lang="tr-TR" sz="1600" b="1" i="0" dirty="0">
              <a:solidFill>
                <a:schemeClr val="bg1"/>
              </a:solidFill>
              <a:effectLst/>
              <a:latin typeface="Open Sans" panose="020B0606030504020204" pitchFamily="34" charset="0"/>
            </a:endParaRPr>
          </a:p>
          <a:p>
            <a:pPr algn="ctr"/>
            <a:r>
              <a:rPr lang="tr-TR" sz="1600" b="1" i="0" dirty="0">
                <a:solidFill>
                  <a:schemeClr val="bg1"/>
                </a:solidFill>
                <a:effectLst/>
                <a:latin typeface="Open Sans" panose="020B0606030504020204" pitchFamily="34" charset="0"/>
              </a:rPr>
              <a:t>Eposta</a:t>
            </a:r>
            <a:r>
              <a:rPr lang="tr-TR" sz="1600" b="1" dirty="0">
                <a:solidFill>
                  <a:schemeClr val="bg1"/>
                </a:solidFill>
                <a:latin typeface="Open Sans" panose="020B0606030504020204" pitchFamily="34" charset="0"/>
              </a:rPr>
              <a:t>: karamyo@cu.edu.tr</a:t>
            </a:r>
            <a:endParaRPr lang="tr-TR" sz="1600" i="0" dirty="0">
              <a:solidFill>
                <a:schemeClr val="bg1"/>
              </a:solidFill>
              <a:effectLst/>
              <a:latin typeface="Open Sans" panose="020B0606030504020204" pitchFamily="34" charset="0"/>
            </a:endParaRPr>
          </a:p>
        </p:txBody>
      </p:sp>
      <p:pic>
        <p:nvPicPr>
          <p:cNvPr id="4" name="Resim 3">
            <a:extLst>
              <a:ext uri="{FF2B5EF4-FFF2-40B4-BE49-F238E27FC236}">
                <a16:creationId xmlns:a16="http://schemas.microsoft.com/office/drawing/2014/main" id="{7863C216-2A83-3D84-3B98-9552EDD47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247594"/>
          </a:xfrm>
          <a:prstGeom prst="rect">
            <a:avLst/>
          </a:prstGeom>
        </p:spPr>
      </p:pic>
      <p:pic>
        <p:nvPicPr>
          <p:cNvPr id="2" name="Resim 1"/>
          <p:cNvPicPr>
            <a:picLocks noChangeAspect="1"/>
          </p:cNvPicPr>
          <p:nvPr/>
        </p:nvPicPr>
        <p:blipFill>
          <a:blip r:embed="rId4"/>
          <a:stretch>
            <a:fillRect/>
          </a:stretch>
        </p:blipFill>
        <p:spPr>
          <a:xfrm>
            <a:off x="1343756" y="1481159"/>
            <a:ext cx="9504488" cy="3895682"/>
          </a:xfrm>
          <a:prstGeom prst="rect">
            <a:avLst/>
          </a:prstGeom>
        </p:spPr>
      </p:pic>
    </p:spTree>
    <p:extLst>
      <p:ext uri="{BB962C8B-B14F-4D97-AF65-F5344CB8AC3E}">
        <p14:creationId xmlns:p14="http://schemas.microsoft.com/office/powerpoint/2010/main" val="183253219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3433</TotalTime>
  <Words>423</Words>
  <Application>Microsoft Office PowerPoint</Application>
  <PresentationFormat>Geniş ekran</PresentationFormat>
  <Paragraphs>49</Paragraphs>
  <Slides>9</Slides>
  <Notes>9</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9</vt:i4>
      </vt:variant>
    </vt:vector>
  </HeadingPairs>
  <TitlesOfParts>
    <vt:vector size="15" baseType="lpstr">
      <vt:lpstr>Arial</vt:lpstr>
      <vt:lpstr>Calibri</vt:lpstr>
      <vt:lpstr>Calibri Light</vt:lpstr>
      <vt:lpstr>Open Sans</vt:lpstr>
      <vt:lpstr>Wingdings</vt:lpstr>
      <vt:lpstr>Office Teması</vt:lpstr>
      <vt:lpstr>PowerPoint Sunusu</vt:lpstr>
      <vt:lpstr>2026-2027 Akademik Yılı Bahar Döneminde İşletmede Mesleki Eğitim Uygulamasına Öğrenci Gönderecek Olan Programlarımız</vt:lpstr>
      <vt:lpstr>PowerPoint Sunusu</vt:lpstr>
      <vt:lpstr>PowerPoint Sunusu</vt:lpstr>
      <vt:lpstr>PowerPoint Sunusu</vt:lpstr>
      <vt:lpstr>PowerPoint Sunusu</vt:lpstr>
      <vt:lpstr>PowerPoint Sunusu</vt:lpstr>
      <vt:lpstr>PowerPoint Sunusu</vt:lpstr>
      <vt:lpstr>PowerPoint Sunusu</vt:lpstr>
    </vt:vector>
  </TitlesOfParts>
  <Company>MoTuN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serdar1</dc:creator>
  <cp:lastModifiedBy>ADASO MYK Belgelendirme</cp:lastModifiedBy>
  <cp:revision>311</cp:revision>
  <dcterms:created xsi:type="dcterms:W3CDTF">2016-02-11T07:39:22Z</dcterms:created>
  <dcterms:modified xsi:type="dcterms:W3CDTF">2026-11-05T15:30:37Z</dcterms:modified>
</cp:coreProperties>
</file>