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7"/>
  </p:notesMasterIdLst>
  <p:sldIdLst>
    <p:sldId id="256" r:id="rId2"/>
    <p:sldId id="364" r:id="rId3"/>
    <p:sldId id="382" r:id="rId4"/>
    <p:sldId id="326" r:id="rId5"/>
    <p:sldId id="365" r:id="rId6"/>
    <p:sldId id="390" r:id="rId7"/>
    <p:sldId id="391" r:id="rId8"/>
    <p:sldId id="367" r:id="rId9"/>
    <p:sldId id="368" r:id="rId10"/>
    <p:sldId id="392" r:id="rId11"/>
    <p:sldId id="393" r:id="rId12"/>
    <p:sldId id="370" r:id="rId13"/>
    <p:sldId id="350" r:id="rId14"/>
    <p:sldId id="372" r:id="rId15"/>
    <p:sldId id="266" r:id="rId16"/>
    <p:sldId id="375" r:id="rId17"/>
    <p:sldId id="309" r:id="rId18"/>
    <p:sldId id="317" r:id="rId19"/>
    <p:sldId id="385" r:id="rId20"/>
    <p:sldId id="394" r:id="rId21"/>
    <p:sldId id="395" r:id="rId22"/>
    <p:sldId id="396" r:id="rId23"/>
    <p:sldId id="397" r:id="rId24"/>
    <p:sldId id="398" r:id="rId25"/>
    <p:sldId id="3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qra ilyas" initials="Ii" lastIdx="1" clrIdx="0">
    <p:extLst>
      <p:ext uri="{19B8F6BF-5375-455C-9EA6-DF929625EA0E}">
        <p15:presenceInfo xmlns:p15="http://schemas.microsoft.com/office/powerpoint/2012/main" userId="Iqra ily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4" d="100"/>
          <a:sy n="104" d="100"/>
        </p:scale>
        <p:origin x="14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qra%20ilyas\Downloads\Sectors-wise%20exports%20%20of%20Agro%20%20from%20Pakistan%20Upda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'[Sectors-wise exports  of Agro  from Pakistan Updated.xlsx]Sheet6'!$B$16</c:f>
              <c:strCache>
                <c:ptCount val="1"/>
                <c:pt idx="0">
                  <c:v>2023-24</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288-4503-9466-8B320225FA4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288-4503-9466-8B320225FA4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288-4503-9466-8B320225FA4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288-4503-9466-8B320225FA4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288-4503-9466-8B320225FA4E}"/>
              </c:ext>
            </c:extLst>
          </c:dPt>
          <c:dPt>
            <c:idx val="5"/>
            <c:bubble3D val="0"/>
            <c:explosion val="3"/>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288-4503-9466-8B320225FA4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288-4503-9466-8B320225FA4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E288-4503-9466-8B320225FA4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E288-4503-9466-8B320225FA4E}"/>
              </c:ext>
            </c:extLst>
          </c:dPt>
          <c:dLbls>
            <c:dLbl>
              <c:idx val="0"/>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r>
                      <a:rPr lang="en-US" dirty="0" err="1" smtClean="0"/>
                      <a:t>Pirinç</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288-4503-9466-8B320225FA4E}"/>
                </c:ext>
              </c:extLst>
            </c:dLbl>
            <c:dLbl>
              <c:idx val="1"/>
              <c:layout>
                <c:manualLayout>
                  <c:x val="3.3333333333333333E-2"/>
                  <c:y val="0"/>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r>
                      <a:rPr lang="en-US" dirty="0" smtClean="0"/>
                      <a:t>Et</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Book Antiqua" panose="02040602050305030304" pitchFamily="18"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288-4503-9466-8B320225FA4E}"/>
                </c:ext>
              </c:extLst>
            </c:dLbl>
            <c:dLbl>
              <c:idx val="2"/>
              <c:layout>
                <c:manualLayout>
                  <c:x val="8.3333333333333072E-3"/>
                  <c:y val="2.7777777777777776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r>
                      <a:rPr lang="en-US" dirty="0" err="1" smtClean="0"/>
                      <a:t>Susam</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Book Antiqua" panose="02040602050305030304" pitchFamily="18"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288-4503-9466-8B320225FA4E}"/>
                </c:ext>
              </c:extLst>
            </c:dLbl>
            <c:dLbl>
              <c:idx val="3"/>
              <c:layout>
                <c:manualLayout>
                  <c:x val="-5.5555555555555297E-3"/>
                  <c:y val="1.8518518518518517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r>
                      <a:rPr lang="en-US" dirty="0" err="1" smtClean="0"/>
                      <a:t>Mısır</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Book Antiqua" panose="02040602050305030304" pitchFamily="18"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288-4503-9466-8B320225FA4E}"/>
                </c:ext>
              </c:extLst>
            </c:dLbl>
            <c:dLbl>
              <c:idx val="4"/>
              <c:layout>
                <c:manualLayout>
                  <c:x val="-2.5462668816039986E-17"/>
                  <c:y val="1.3888888888888805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r>
                      <a:rPr lang="en-US" dirty="0" err="1" smtClean="0"/>
                      <a:t>Sebzeler</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Book Antiqua" panose="02040602050305030304" pitchFamily="18"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288-4503-9466-8B320225FA4E}"/>
                </c:ext>
              </c:extLst>
            </c:dLbl>
            <c:dLbl>
              <c:idx val="5"/>
              <c:layout>
                <c:manualLayout>
                  <c:x val="-8.3332239720034992E-3"/>
                  <c:y val="2.3148148148148147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r>
                      <a:rPr lang="en-US" dirty="0" err="1" smtClean="0"/>
                      <a:t>Balık</a:t>
                    </a:r>
                    <a:r>
                      <a:rPr lang="en-US" dirty="0" smtClean="0"/>
                      <a:t> </a:t>
                    </a:r>
                    <a:r>
                      <a:rPr lang="en-US" dirty="0" err="1" smtClean="0"/>
                      <a:t>ve</a:t>
                    </a:r>
                    <a:r>
                      <a:rPr lang="en-US" dirty="0" smtClean="0"/>
                      <a:t> </a:t>
                    </a:r>
                    <a:r>
                      <a:rPr lang="en-US" dirty="0" err="1" smtClean="0"/>
                      <a:t>Kabuklular</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Book Antiqua" panose="02040602050305030304" pitchFamily="18"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1698622047244093"/>
                      <c:h val="0.12689814814814815"/>
                    </c:manualLayout>
                  </c15:layout>
                </c:ext>
                <c:ext xmlns:c16="http://schemas.microsoft.com/office/drawing/2014/chart" uri="{C3380CC4-5D6E-409C-BE32-E72D297353CC}">
                  <c16:uniqueId val="{0000000B-E288-4503-9466-8B320225FA4E}"/>
                </c:ext>
              </c:extLst>
            </c:dLbl>
            <c:dLbl>
              <c:idx val="6"/>
              <c:layout>
                <c:manualLayout>
                  <c:x val="-2.2222222222222272E-2"/>
                  <c:y val="2.3148148148148147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r>
                      <a:rPr lang="en-US" dirty="0" err="1" smtClean="0"/>
                      <a:t>Meyveler</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Book Antiqua" panose="02040602050305030304" pitchFamily="18"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288-4503-9466-8B320225FA4E}"/>
                </c:ext>
              </c:extLst>
            </c:dLbl>
            <c:dLbl>
              <c:idx val="7"/>
              <c:layout>
                <c:manualLayout>
                  <c:x val="2.7777777777777776E-2"/>
                  <c:y val="-3.2407407407407426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r>
                      <a:rPr lang="en-US" dirty="0" err="1" smtClean="0"/>
                      <a:t>İşlenmiş</a:t>
                    </a:r>
                    <a:r>
                      <a:rPr lang="en-US" dirty="0" smtClean="0"/>
                      <a:t> Gıda</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Book Antiqua" panose="02040602050305030304" pitchFamily="18"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288-4503-9466-8B320225FA4E}"/>
                </c:ext>
              </c:extLst>
            </c:dLbl>
            <c:dLbl>
              <c:idx val="8"/>
              <c:layout>
                <c:manualLayout>
                  <c:x val="0.13888899825021878"/>
                  <c:y val="2.3148995910394921E-3"/>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Book Antiqua" panose="02040602050305030304" pitchFamily="18" charset="0"/>
                        <a:ea typeface="+mn-ea"/>
                        <a:cs typeface="+mn-cs"/>
                      </a:defRPr>
                    </a:pPr>
                    <a:r>
                      <a:rPr lang="en-US" sz="1200" b="1" dirty="0" err="1" smtClean="0">
                        <a:latin typeface="Book Antiqua" panose="02040602050305030304" pitchFamily="18" charset="0"/>
                      </a:rPr>
                      <a:t>Şekerleme</a:t>
                    </a:r>
                    <a:endParaRPr lang="en-US" sz="1200" b="1" dirty="0">
                      <a:latin typeface="Book Antiqua" panose="02040602050305030304" pitchFamily="18"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Book Antiqua" panose="02040602050305030304" pitchFamily="18"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7831955380577422"/>
                      <c:h val="7.6921478565179349E-2"/>
                    </c:manualLayout>
                  </c15:layout>
                </c:ext>
                <c:ext xmlns:c16="http://schemas.microsoft.com/office/drawing/2014/chart" uri="{C3380CC4-5D6E-409C-BE32-E72D297353CC}">
                  <c16:uniqueId val="{00000011-E288-4503-9466-8B320225FA4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Book Antiqua" panose="02040602050305030304" pitchFamily="18"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'[Sectors-wise exports  of Agro  from Pakistan Updated.xlsx]Sheet6'!$A$17:$A$25</c:f>
              <c:strCache>
                <c:ptCount val="9"/>
                <c:pt idx="0">
                  <c:v>Rice</c:v>
                </c:pt>
                <c:pt idx="1">
                  <c:v>Meat</c:v>
                </c:pt>
                <c:pt idx="2">
                  <c:v>Sesame Seed</c:v>
                </c:pt>
                <c:pt idx="3">
                  <c:v>Maize</c:v>
                </c:pt>
                <c:pt idx="4">
                  <c:v>Vegetables</c:v>
                </c:pt>
                <c:pt idx="5">
                  <c:v>Fish &amp; Crustaceans</c:v>
                </c:pt>
                <c:pt idx="6">
                  <c:v>Fruits</c:v>
                </c:pt>
                <c:pt idx="7">
                  <c:v>Processed Food</c:v>
                </c:pt>
                <c:pt idx="8">
                  <c:v>Sugar and sugar confectionary</c:v>
                </c:pt>
              </c:strCache>
            </c:strRef>
          </c:cat>
          <c:val>
            <c:numRef>
              <c:f>'[Sectors-wise exports  of Agro  from Pakistan Updated.xlsx]Sheet6'!$B$17:$B$25</c:f>
              <c:numCache>
                <c:formatCode>0.00</c:formatCode>
                <c:ptCount val="9"/>
                <c:pt idx="0">
                  <c:v>2935.1990513350802</c:v>
                </c:pt>
                <c:pt idx="1">
                  <c:v>386.0768045076764</c:v>
                </c:pt>
                <c:pt idx="2">
                  <c:v>384.85997821998103</c:v>
                </c:pt>
                <c:pt idx="3">
                  <c:v>343.20401714081385</c:v>
                </c:pt>
                <c:pt idx="4">
                  <c:v>317.45813207260881</c:v>
                </c:pt>
                <c:pt idx="5">
                  <c:v>294.65700622352557</c:v>
                </c:pt>
                <c:pt idx="6">
                  <c:v>259.38930500292929</c:v>
                </c:pt>
                <c:pt idx="7">
                  <c:v>219.24815599502008</c:v>
                </c:pt>
                <c:pt idx="8">
                  <c:v>163.19908291944424</c:v>
                </c:pt>
              </c:numCache>
            </c:numRef>
          </c:val>
          <c:extLst>
            <c:ext xmlns:c16="http://schemas.microsoft.com/office/drawing/2014/chart" uri="{C3380CC4-5D6E-409C-BE32-E72D297353CC}">
              <c16:uniqueId val="{00000012-E288-4503-9466-8B320225FA4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1AD-49E8-B0B7-BA4FE3C1A6A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1AD-49E8-B0B7-BA4FE3C1A6AA}"/>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1AD-49E8-B0B7-BA4FE3C1A6AA}"/>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B1AD-49E8-B0B7-BA4FE3C1A6AA}"/>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B1AD-49E8-B0B7-BA4FE3C1A6AA}"/>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B1AD-49E8-B0B7-BA4FE3C1A6AA}"/>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B1AD-49E8-B0B7-BA4FE3C1A6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Book Antiqua" panose="02040602050305030304" pitchFamily="18"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'[Top Markets of Agro Products .xlsx]Sheet4'!$A$3:$A$9</c:f>
              <c:strCache>
                <c:ptCount val="7"/>
                <c:pt idx="0">
                  <c:v>United Arab Emirates</c:v>
                </c:pt>
                <c:pt idx="1">
                  <c:v>China</c:v>
                </c:pt>
                <c:pt idx="2">
                  <c:v>Afghanistan</c:v>
                </c:pt>
                <c:pt idx="3">
                  <c:v>Malaysia</c:v>
                </c:pt>
                <c:pt idx="4">
                  <c:v>Indonesia</c:v>
                </c:pt>
                <c:pt idx="5">
                  <c:v>Saudi Arabia</c:v>
                </c:pt>
                <c:pt idx="6">
                  <c:v>Kenya</c:v>
                </c:pt>
              </c:strCache>
            </c:strRef>
          </c:cat>
          <c:val>
            <c:numRef>
              <c:f>'[Top Markets of Agro Products .xlsx]Sheet4'!$E$3:$E$9</c:f>
              <c:numCache>
                <c:formatCode>0.0</c:formatCode>
                <c:ptCount val="7"/>
                <c:pt idx="0">
                  <c:v>565.977662704046</c:v>
                </c:pt>
                <c:pt idx="1">
                  <c:v>519.72103075271082</c:v>
                </c:pt>
                <c:pt idx="2">
                  <c:v>487.53635667797766</c:v>
                </c:pt>
                <c:pt idx="3">
                  <c:v>415.66838949828417</c:v>
                </c:pt>
                <c:pt idx="4">
                  <c:v>370.38013145121641</c:v>
                </c:pt>
                <c:pt idx="5">
                  <c:v>328.39330418429279</c:v>
                </c:pt>
                <c:pt idx="6">
                  <c:v>224.35098250633274</c:v>
                </c:pt>
              </c:numCache>
            </c:numRef>
          </c:val>
          <c:extLst>
            <c:ext xmlns:c16="http://schemas.microsoft.com/office/drawing/2014/chart" uri="{C3380CC4-5D6E-409C-BE32-E72D297353CC}">
              <c16:uniqueId val="{0000000E-B1AD-49E8-B0B7-BA4FE3C1A6A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22B97-F042-4F38-BC76-BB31135E7265}" type="doc">
      <dgm:prSet loTypeId="urn:microsoft.com/office/officeart/2016/7/layout/ChevronBlockProcess" loCatId="process" qsTypeId="urn:microsoft.com/office/officeart/2005/8/quickstyle/simple4" qsCatId="simple" csTypeId="urn:microsoft.com/office/officeart/2005/8/colors/accent1_2" csCatId="accent1" phldr="1"/>
      <dgm:spPr/>
      <dgm:t>
        <a:bodyPr/>
        <a:lstStyle/>
        <a:p>
          <a:endParaRPr lang="en-US"/>
        </a:p>
      </dgm:t>
    </dgm:pt>
    <dgm:pt modelId="{5060D3E3-654F-44D4-80DB-23BA17C77D63}">
      <dgm:prSet phldrT="[Text]"/>
      <dgm:spPr/>
      <dgm:t>
        <a:bodyPr/>
        <a:lstStyle/>
        <a:p>
          <a:r>
            <a:rPr lang="en-US" dirty="0" err="1" smtClean="0">
              <a:latin typeface="Book Antiqua" panose="02040602050305030304" pitchFamily="18" charset="0"/>
            </a:rPr>
            <a:t>Tahıllar</a:t>
          </a:r>
          <a:endParaRPr lang="en-US" dirty="0">
            <a:latin typeface="Book Antiqua" panose="02040602050305030304" pitchFamily="18" charset="0"/>
          </a:endParaRPr>
        </a:p>
      </dgm:t>
    </dgm:pt>
    <dgm:pt modelId="{EB264284-1951-4B61-BA67-3989660DE008}" type="parTrans" cxnId="{DCE5B812-7BA2-4D32-8EAD-6788258FD325}">
      <dgm:prSet/>
      <dgm:spPr/>
      <dgm:t>
        <a:bodyPr/>
        <a:lstStyle/>
        <a:p>
          <a:endParaRPr lang="en-US"/>
        </a:p>
      </dgm:t>
    </dgm:pt>
    <dgm:pt modelId="{37F31353-6607-4CC2-A966-CA901A0E3D03}" type="sibTrans" cxnId="{DCE5B812-7BA2-4D32-8EAD-6788258FD325}">
      <dgm:prSet/>
      <dgm:spPr/>
      <dgm:t>
        <a:bodyPr/>
        <a:lstStyle/>
        <a:p>
          <a:endParaRPr lang="en-US"/>
        </a:p>
      </dgm:t>
    </dgm:pt>
    <dgm:pt modelId="{789E855F-6217-401C-9E5D-9B9520B9B698}">
      <dgm:prSet phldrT="[Text]"/>
      <dgm:spPr/>
      <dgm:t>
        <a:bodyPr/>
        <a:lstStyle/>
        <a:p>
          <a:r>
            <a:rPr lang="en-US" dirty="0" smtClean="0">
              <a:latin typeface="Book Antiqua" panose="02040602050305030304" pitchFamily="18" charset="0"/>
            </a:rPr>
            <a:t>8.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buğday</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6A571060-9813-450C-BF02-F3A084C1DD86}" type="parTrans" cxnId="{7024C7D7-B5B7-4997-BB30-241B79F866B1}">
      <dgm:prSet/>
      <dgm:spPr/>
      <dgm:t>
        <a:bodyPr/>
        <a:lstStyle/>
        <a:p>
          <a:endParaRPr lang="en-US"/>
        </a:p>
      </dgm:t>
    </dgm:pt>
    <dgm:pt modelId="{3EBAADBA-2688-4394-8FF2-FD00D2DB009E}" type="sibTrans" cxnId="{7024C7D7-B5B7-4997-BB30-241B79F866B1}">
      <dgm:prSet/>
      <dgm:spPr/>
      <dgm:t>
        <a:bodyPr/>
        <a:lstStyle/>
        <a:p>
          <a:endParaRPr lang="en-US"/>
        </a:p>
      </dgm:t>
    </dgm:pt>
    <dgm:pt modelId="{02E6D08A-02E9-4371-96AB-792F4994386C}">
      <dgm:prSet phldrT="[Text]"/>
      <dgm:spPr/>
      <dgm:t>
        <a:bodyPr/>
        <a:lstStyle/>
        <a:p>
          <a:r>
            <a:rPr lang="en-US" dirty="0" smtClean="0">
              <a:latin typeface="Book Antiqua" panose="02040602050305030304" pitchFamily="18" charset="0"/>
            </a:rPr>
            <a:t>12.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darı</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280FF290-987A-4AF8-8F23-240D2938354B}" type="parTrans" cxnId="{C3F106A8-8785-49FD-9159-CDC315D0359E}">
      <dgm:prSet/>
      <dgm:spPr/>
      <dgm:t>
        <a:bodyPr/>
        <a:lstStyle/>
        <a:p>
          <a:endParaRPr lang="en-US"/>
        </a:p>
      </dgm:t>
    </dgm:pt>
    <dgm:pt modelId="{527FB685-D54F-40C7-8FA8-4534B370DD15}" type="sibTrans" cxnId="{C3F106A8-8785-49FD-9159-CDC315D0359E}">
      <dgm:prSet/>
      <dgm:spPr/>
      <dgm:t>
        <a:bodyPr/>
        <a:lstStyle/>
        <a:p>
          <a:endParaRPr lang="en-US"/>
        </a:p>
      </dgm:t>
    </dgm:pt>
    <dgm:pt modelId="{61D6E5CB-7F90-4061-A80F-5F33EF5E0B51}">
      <dgm:prSet phldrT="[Text]"/>
      <dgm:spPr/>
      <dgm:t>
        <a:bodyPr/>
        <a:lstStyle/>
        <a:p>
          <a:r>
            <a:rPr lang="en-US" dirty="0" err="1" smtClean="0"/>
            <a:t>Meyve</a:t>
          </a:r>
          <a:r>
            <a:rPr lang="en-US" dirty="0" smtClean="0"/>
            <a:t>	</a:t>
          </a:r>
          <a:endParaRPr lang="en-US" dirty="0"/>
        </a:p>
      </dgm:t>
    </dgm:pt>
    <dgm:pt modelId="{B886B2E3-D058-4A02-ABFF-77350B109AC3}" type="parTrans" cxnId="{A3685736-C69D-4960-8C6A-FA3142403558}">
      <dgm:prSet/>
      <dgm:spPr/>
      <dgm:t>
        <a:bodyPr/>
        <a:lstStyle/>
        <a:p>
          <a:endParaRPr lang="en-US"/>
        </a:p>
      </dgm:t>
    </dgm:pt>
    <dgm:pt modelId="{D1AC1ABD-181C-4CC2-8E52-CF76606BE7C7}" type="sibTrans" cxnId="{A3685736-C69D-4960-8C6A-FA3142403558}">
      <dgm:prSet/>
      <dgm:spPr/>
      <dgm:t>
        <a:bodyPr/>
        <a:lstStyle/>
        <a:p>
          <a:endParaRPr lang="en-US"/>
        </a:p>
      </dgm:t>
    </dgm:pt>
    <dgm:pt modelId="{FD207F8C-B62E-4C45-B4D9-E04BC6E87375}">
      <dgm:prSet phldrT="[Text]"/>
      <dgm:spPr/>
      <dgm:t>
        <a:bodyPr/>
        <a:lstStyle/>
        <a:p>
          <a:r>
            <a:rPr lang="en-US" dirty="0" smtClean="0">
              <a:latin typeface="Book Antiqua" panose="02040602050305030304" pitchFamily="18" charset="0"/>
            </a:rPr>
            <a:t>4.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mango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4907CE40-55AC-45A9-B8D8-70F121D3E334}" type="parTrans" cxnId="{29C18CBD-B269-4A57-A6FD-ABC4800F350A}">
      <dgm:prSet/>
      <dgm:spPr/>
      <dgm:t>
        <a:bodyPr/>
        <a:lstStyle/>
        <a:p>
          <a:endParaRPr lang="en-US"/>
        </a:p>
      </dgm:t>
    </dgm:pt>
    <dgm:pt modelId="{E31B6136-5787-42BB-A35F-1D6D8CD5C2F4}" type="sibTrans" cxnId="{29C18CBD-B269-4A57-A6FD-ABC4800F350A}">
      <dgm:prSet/>
      <dgm:spPr/>
      <dgm:t>
        <a:bodyPr/>
        <a:lstStyle/>
        <a:p>
          <a:endParaRPr lang="en-US"/>
        </a:p>
      </dgm:t>
    </dgm:pt>
    <dgm:pt modelId="{4192BEA9-2496-4627-A50E-7958E2A26C07}">
      <dgm:prSet phldrT="[Text]"/>
      <dgm:spPr/>
      <dgm:t>
        <a:bodyPr/>
        <a:lstStyle/>
        <a:p>
          <a:r>
            <a:rPr lang="en-US" dirty="0" smtClean="0">
              <a:latin typeface="Book Antiqua" panose="02040602050305030304" pitchFamily="18" charset="0"/>
            </a:rPr>
            <a:t>6.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hurma</a:t>
          </a:r>
          <a:r>
            <a:rPr lang="en-US" dirty="0" smtClean="0">
              <a:latin typeface="Book Antiqua" panose="02040602050305030304" pitchFamily="18" charset="0"/>
            </a:rPr>
            <a:t>, guava </a:t>
          </a:r>
          <a:r>
            <a:rPr lang="en-US" dirty="0" err="1" smtClean="0">
              <a:latin typeface="Book Antiqua" panose="02040602050305030304" pitchFamily="18" charset="0"/>
            </a:rPr>
            <a:t>ve</a:t>
          </a:r>
          <a:r>
            <a:rPr lang="en-US" dirty="0" smtClean="0">
              <a:latin typeface="Book Antiqua" panose="02040602050305030304" pitchFamily="18" charset="0"/>
            </a:rPr>
            <a:t> </a:t>
          </a:r>
          <a:r>
            <a:rPr lang="en-US" dirty="0" err="1" smtClean="0">
              <a:latin typeface="Book Antiqua" panose="02040602050305030304" pitchFamily="18" charset="0"/>
            </a:rPr>
            <a:t>kayısı</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136C003F-DA60-49CC-9E54-46294666DAD1}" type="parTrans" cxnId="{7C733995-8FE4-4A14-8961-7C6DE4EA2A4C}">
      <dgm:prSet/>
      <dgm:spPr/>
      <dgm:t>
        <a:bodyPr/>
        <a:lstStyle/>
        <a:p>
          <a:endParaRPr lang="en-US"/>
        </a:p>
      </dgm:t>
    </dgm:pt>
    <dgm:pt modelId="{5D25151F-952E-46F5-A6CA-914DAA98D994}" type="sibTrans" cxnId="{7C733995-8FE4-4A14-8961-7C6DE4EA2A4C}">
      <dgm:prSet/>
      <dgm:spPr/>
      <dgm:t>
        <a:bodyPr/>
        <a:lstStyle/>
        <a:p>
          <a:endParaRPr lang="en-US"/>
        </a:p>
      </dgm:t>
    </dgm:pt>
    <dgm:pt modelId="{20CBEB91-802A-4D73-A9C4-4410F9AFE47C}">
      <dgm:prSet/>
      <dgm:spPr/>
      <dgm:t>
        <a:bodyPr/>
        <a:lstStyle/>
        <a:p>
          <a:r>
            <a:rPr lang="en-US" dirty="0" smtClean="0">
              <a:latin typeface="Book Antiqua" panose="02040602050305030304" pitchFamily="18" charset="0"/>
            </a:rPr>
            <a:t>10.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pirinç</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34F23D69-045C-4BF1-B711-DFE92AD31EC5}" type="parTrans" cxnId="{80BAEA51-2020-4EF8-AEC7-40231E5ACB1F}">
      <dgm:prSet/>
      <dgm:spPr/>
      <dgm:t>
        <a:bodyPr/>
        <a:lstStyle/>
        <a:p>
          <a:endParaRPr lang="en-US"/>
        </a:p>
      </dgm:t>
    </dgm:pt>
    <dgm:pt modelId="{0117FE1F-3568-4FC9-A285-9C319705167D}" type="sibTrans" cxnId="{80BAEA51-2020-4EF8-AEC7-40231E5ACB1F}">
      <dgm:prSet/>
      <dgm:spPr/>
      <dgm:t>
        <a:bodyPr/>
        <a:lstStyle/>
        <a:p>
          <a:endParaRPr lang="en-US"/>
        </a:p>
      </dgm:t>
    </dgm:pt>
    <dgm:pt modelId="{AD2DC065-C8E0-4664-B0F8-582B641F9530}">
      <dgm:prSet/>
      <dgm:spPr/>
      <dgm:t>
        <a:bodyPr/>
        <a:lstStyle/>
        <a:p>
          <a:r>
            <a:rPr lang="en-US" dirty="0" err="1" smtClean="0"/>
            <a:t>Sebze</a:t>
          </a:r>
          <a:endParaRPr lang="en-US" dirty="0"/>
        </a:p>
      </dgm:t>
    </dgm:pt>
    <dgm:pt modelId="{4DC30D5F-78C1-41E5-A6D0-1E834ECE3D6B}" type="parTrans" cxnId="{01143B6A-AFEA-41AF-B94E-EC0B57A61975}">
      <dgm:prSet/>
      <dgm:spPr/>
      <dgm:t>
        <a:bodyPr/>
        <a:lstStyle/>
        <a:p>
          <a:endParaRPr lang="en-US"/>
        </a:p>
      </dgm:t>
    </dgm:pt>
    <dgm:pt modelId="{30E994FC-4095-4748-B714-C95FFDF64034}" type="sibTrans" cxnId="{01143B6A-AFEA-41AF-B94E-EC0B57A61975}">
      <dgm:prSet/>
      <dgm:spPr/>
      <dgm:t>
        <a:bodyPr/>
        <a:lstStyle/>
        <a:p>
          <a:endParaRPr lang="en-US"/>
        </a:p>
      </dgm:t>
    </dgm:pt>
    <dgm:pt modelId="{C452A738-1E63-4AD3-8D79-A7F1AABDD17C}">
      <dgm:prSet/>
      <dgm:spPr/>
      <dgm:t>
        <a:bodyPr/>
        <a:lstStyle/>
        <a:p>
          <a:r>
            <a:rPr lang="en-US" dirty="0" smtClean="0">
              <a:latin typeface="Book Antiqua" panose="02040602050305030304" pitchFamily="18" charset="0"/>
            </a:rPr>
            <a:t>12.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narenciye</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E3B1C17B-D06E-4858-A40C-96FE2B7FD533}" type="parTrans" cxnId="{D44A8F6F-0BD7-4E2E-AAAF-22CDCFBE51AE}">
      <dgm:prSet/>
      <dgm:spPr/>
      <dgm:t>
        <a:bodyPr/>
        <a:lstStyle/>
        <a:p>
          <a:endParaRPr lang="en-US"/>
        </a:p>
      </dgm:t>
    </dgm:pt>
    <dgm:pt modelId="{72A53336-C61C-468C-8723-904E97D16C4D}" type="sibTrans" cxnId="{D44A8F6F-0BD7-4E2E-AAAF-22CDCFBE51AE}">
      <dgm:prSet/>
      <dgm:spPr/>
      <dgm:t>
        <a:bodyPr/>
        <a:lstStyle/>
        <a:p>
          <a:endParaRPr lang="en-US"/>
        </a:p>
      </dgm:t>
    </dgm:pt>
    <dgm:pt modelId="{0191CAFA-BD37-4ABF-B594-5E5C2332E233}">
      <dgm:prSet/>
      <dgm:spPr/>
      <dgm:t>
        <a:bodyPr/>
        <a:lstStyle/>
        <a:p>
          <a:r>
            <a:rPr lang="en-US" dirty="0" smtClean="0">
              <a:latin typeface="Book Antiqua" panose="02040602050305030304" pitchFamily="18" charset="0"/>
            </a:rPr>
            <a:t>4.En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nohut</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a:p>
          <a:r>
            <a:rPr lang="en-US" dirty="0" smtClean="0">
              <a:latin typeface="Book Antiqua" panose="02040602050305030304" pitchFamily="18" charset="0"/>
            </a:rPr>
            <a:t>5.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bamya</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6B871742-62CA-45A1-86B0-30990483C1B9}" type="parTrans" cxnId="{2E278174-D338-499E-AAC2-BB2C305B6C8E}">
      <dgm:prSet/>
      <dgm:spPr/>
      <dgm:t>
        <a:bodyPr/>
        <a:lstStyle/>
        <a:p>
          <a:endParaRPr lang="en-US"/>
        </a:p>
      </dgm:t>
    </dgm:pt>
    <dgm:pt modelId="{C63A3275-4213-45DA-9546-85BA25AD4174}" type="sibTrans" cxnId="{2E278174-D338-499E-AAC2-BB2C305B6C8E}">
      <dgm:prSet/>
      <dgm:spPr/>
      <dgm:t>
        <a:bodyPr/>
        <a:lstStyle/>
        <a:p>
          <a:endParaRPr lang="en-US"/>
        </a:p>
      </dgm:t>
    </dgm:pt>
    <dgm:pt modelId="{56D88E92-753D-49DD-9B22-697D620BDC3C}">
      <dgm:prSet/>
      <dgm:spPr/>
      <dgm:t>
        <a:bodyPr/>
        <a:lstStyle/>
        <a:p>
          <a:r>
            <a:rPr lang="en-US" dirty="0" smtClean="0">
              <a:latin typeface="Book Antiqua" panose="02040602050305030304" pitchFamily="18" charset="0"/>
            </a:rPr>
            <a:t>8.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soğan</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6E64A463-A835-48DE-A759-387164F6F103}" type="parTrans" cxnId="{DD919459-666A-4CBA-909A-9D2F8759B5A0}">
      <dgm:prSet/>
      <dgm:spPr/>
      <dgm:t>
        <a:bodyPr/>
        <a:lstStyle/>
        <a:p>
          <a:endParaRPr lang="en-US"/>
        </a:p>
      </dgm:t>
    </dgm:pt>
    <dgm:pt modelId="{12E96AE3-0F46-493C-95CB-9B23F80190D4}" type="sibTrans" cxnId="{DD919459-666A-4CBA-909A-9D2F8759B5A0}">
      <dgm:prSet/>
      <dgm:spPr/>
      <dgm:t>
        <a:bodyPr/>
        <a:lstStyle/>
        <a:p>
          <a:endParaRPr lang="en-US"/>
        </a:p>
      </dgm:t>
    </dgm:pt>
    <dgm:pt modelId="{84835DFB-531C-4C47-BDD0-D14D462E288F}">
      <dgm:prSet/>
      <dgm:spPr/>
      <dgm:t>
        <a:bodyPr/>
        <a:lstStyle/>
        <a:p>
          <a:r>
            <a:rPr lang="en-US" dirty="0" smtClean="0">
              <a:latin typeface="Book Antiqua" panose="02040602050305030304" pitchFamily="18" charset="0"/>
            </a:rPr>
            <a:t>9.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tütün</a:t>
          </a:r>
          <a:r>
            <a:rPr lang="en-US" dirty="0" smtClean="0">
              <a:latin typeface="Book Antiqua" panose="02040602050305030304" pitchFamily="18" charset="0"/>
            </a:rPr>
            <a:t> </a:t>
          </a:r>
          <a:r>
            <a:rPr lang="en-US" dirty="0" err="1" smtClean="0">
              <a:latin typeface="Book Antiqua" panose="02040602050305030304" pitchFamily="18" charset="0"/>
            </a:rPr>
            <a:t>ve</a:t>
          </a:r>
          <a:r>
            <a:rPr lang="en-US" dirty="0" smtClean="0">
              <a:latin typeface="Book Antiqua" panose="02040602050305030304" pitchFamily="18" charset="0"/>
            </a:rPr>
            <a:t> </a:t>
          </a:r>
          <a:r>
            <a:rPr lang="en-US" dirty="0" err="1" smtClean="0">
              <a:latin typeface="Book Antiqua" panose="02040602050305030304" pitchFamily="18" charset="0"/>
            </a:rPr>
            <a:t>ıspanak</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smtClean="0">
            <a:latin typeface="Book Antiqua" panose="02040602050305030304" pitchFamily="18" charset="0"/>
          </a:endParaRPr>
        </a:p>
        <a:p>
          <a:r>
            <a:rPr lang="en-US" dirty="0" smtClean="0">
              <a:latin typeface="Book Antiqua" panose="02040602050305030304" pitchFamily="18" charset="0"/>
            </a:rPr>
            <a:t>11.En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karnıbahar</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B5618580-5A76-48B4-BBE1-81796B6F01B7}" type="parTrans" cxnId="{5BB2A703-BEB5-4986-9C7D-CF4E6DBF7049}">
      <dgm:prSet/>
      <dgm:spPr/>
      <dgm:t>
        <a:bodyPr/>
        <a:lstStyle/>
        <a:p>
          <a:endParaRPr lang="en-US"/>
        </a:p>
      </dgm:t>
    </dgm:pt>
    <dgm:pt modelId="{E3F95D27-ED65-489A-960C-C7EC16439168}" type="sibTrans" cxnId="{5BB2A703-BEB5-4986-9C7D-CF4E6DBF7049}">
      <dgm:prSet/>
      <dgm:spPr/>
      <dgm:t>
        <a:bodyPr/>
        <a:lstStyle/>
        <a:p>
          <a:endParaRPr lang="en-US"/>
        </a:p>
      </dgm:t>
    </dgm:pt>
    <dgm:pt modelId="{04AE6BB1-8FDA-4206-88E9-07AE25CCEB70}">
      <dgm:prSet/>
      <dgm:spPr/>
      <dgm:t>
        <a:bodyPr/>
        <a:lstStyle/>
        <a:p>
          <a:r>
            <a:rPr lang="en-US" dirty="0" err="1" smtClean="0"/>
            <a:t>Diğerleri</a:t>
          </a:r>
          <a:endParaRPr lang="en-US" dirty="0"/>
        </a:p>
      </dgm:t>
    </dgm:pt>
    <dgm:pt modelId="{3883D681-CFC3-409B-9410-0D286FEBA46C}" type="parTrans" cxnId="{638FFCC4-10AE-446F-808F-F41D8FD48C84}">
      <dgm:prSet/>
      <dgm:spPr/>
      <dgm:t>
        <a:bodyPr/>
        <a:lstStyle/>
        <a:p>
          <a:endParaRPr lang="en-US"/>
        </a:p>
      </dgm:t>
    </dgm:pt>
    <dgm:pt modelId="{D39BC8D3-C83E-40C2-A537-A62E02C6F1BB}" type="sibTrans" cxnId="{638FFCC4-10AE-446F-808F-F41D8FD48C84}">
      <dgm:prSet/>
      <dgm:spPr/>
      <dgm:t>
        <a:bodyPr/>
        <a:lstStyle/>
        <a:p>
          <a:endParaRPr lang="en-US"/>
        </a:p>
      </dgm:t>
    </dgm:pt>
    <dgm:pt modelId="{8967A0C1-20FD-4ED2-B523-109A5196986D}">
      <dgm:prSet/>
      <dgm:spPr/>
      <dgm:t>
        <a:bodyPr/>
        <a:lstStyle/>
        <a:p>
          <a:r>
            <a:rPr lang="en-US" dirty="0" smtClean="0">
              <a:latin typeface="Book Antiqua" panose="02040602050305030304" pitchFamily="18" charset="0"/>
            </a:rPr>
            <a:t>4.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süt</a:t>
          </a:r>
          <a:r>
            <a:rPr lang="en-US" dirty="0" smtClean="0">
              <a:latin typeface="Book Antiqua" panose="02040602050305030304" pitchFamily="18" charset="0"/>
            </a:rPr>
            <a:t> </a:t>
          </a:r>
          <a:r>
            <a:rPr lang="en-US" dirty="0" err="1" smtClean="0">
              <a:latin typeface="Book Antiqua" panose="02040602050305030304" pitchFamily="18" charset="0"/>
            </a:rPr>
            <a:t>ürünleri</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a:p>
          <a:r>
            <a:rPr lang="en-US" dirty="0" smtClean="0">
              <a:latin typeface="Book Antiqua" panose="02040602050305030304" pitchFamily="18" charset="0"/>
            </a:rPr>
            <a:t>7.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büyükbaş</a:t>
          </a:r>
          <a:r>
            <a:rPr lang="en-US" dirty="0" smtClean="0">
              <a:latin typeface="Book Antiqua" panose="02040602050305030304" pitchFamily="18" charset="0"/>
            </a:rPr>
            <a:t> </a:t>
          </a:r>
          <a:r>
            <a:rPr lang="en-US" dirty="0" err="1" smtClean="0">
              <a:latin typeface="Book Antiqua" panose="02040602050305030304" pitchFamily="18" charset="0"/>
            </a:rPr>
            <a:t>hayvan</a:t>
          </a:r>
          <a:r>
            <a:rPr lang="en-US" dirty="0" smtClean="0">
              <a:latin typeface="Book Antiqua" panose="02040602050305030304" pitchFamily="18" charset="0"/>
            </a:rPr>
            <a:t> </a:t>
          </a:r>
          <a:r>
            <a:rPr lang="en-US" dirty="0" err="1" smtClean="0">
              <a:latin typeface="Book Antiqua" panose="02040602050305030304" pitchFamily="18" charset="0"/>
            </a:rPr>
            <a:t>envanterine</a:t>
          </a:r>
          <a:r>
            <a:rPr lang="en-US" dirty="0" smtClean="0">
              <a:latin typeface="Book Antiqua" panose="02040602050305030304" pitchFamily="18" charset="0"/>
            </a:rPr>
            <a:t> </a:t>
          </a:r>
          <a:r>
            <a:rPr lang="en-US" dirty="0" err="1" smtClean="0">
              <a:latin typeface="Book Antiqua" panose="02040602050305030304" pitchFamily="18" charset="0"/>
            </a:rPr>
            <a:t>sahip</a:t>
          </a:r>
          <a:endParaRPr lang="en-US" dirty="0">
            <a:latin typeface="Book Antiqua" panose="02040602050305030304" pitchFamily="18" charset="0"/>
          </a:endParaRPr>
        </a:p>
      </dgm:t>
    </dgm:pt>
    <dgm:pt modelId="{AC0653BF-04B3-4AAA-8F2C-7FE44B2A3664}" type="parTrans" cxnId="{8DC1259C-8D0E-4D37-8310-B30644F1C76E}">
      <dgm:prSet/>
      <dgm:spPr/>
      <dgm:t>
        <a:bodyPr/>
        <a:lstStyle/>
        <a:p>
          <a:endParaRPr lang="en-US"/>
        </a:p>
      </dgm:t>
    </dgm:pt>
    <dgm:pt modelId="{E92EF03B-2CB9-4C1B-AF9F-06F30C85CD63}" type="sibTrans" cxnId="{8DC1259C-8D0E-4D37-8310-B30644F1C76E}">
      <dgm:prSet/>
      <dgm:spPr/>
      <dgm:t>
        <a:bodyPr/>
        <a:lstStyle/>
        <a:p>
          <a:endParaRPr lang="en-US"/>
        </a:p>
      </dgm:t>
    </dgm:pt>
    <dgm:pt modelId="{1C7D7975-A1EE-408C-90EA-DD180A42C319}">
      <dgm:prSet/>
      <dgm:spPr/>
      <dgm:t>
        <a:bodyPr/>
        <a:lstStyle/>
        <a:p>
          <a:r>
            <a:rPr lang="en-US" dirty="0" smtClean="0">
              <a:latin typeface="Book Antiqua" panose="02040602050305030304" pitchFamily="18" charset="0"/>
            </a:rPr>
            <a:t>4.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pamuk</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smtClean="0">
            <a:latin typeface="Book Antiqua" panose="02040602050305030304" pitchFamily="18" charset="0"/>
          </a:endParaRPr>
        </a:p>
        <a:p>
          <a:r>
            <a:rPr lang="en-US" dirty="0" smtClean="0">
              <a:latin typeface="Book Antiqua" panose="02040602050305030304" pitchFamily="18" charset="0"/>
            </a:rPr>
            <a:t>5. </a:t>
          </a:r>
          <a:r>
            <a:rPr lang="en-US" dirty="0" err="1" smtClean="0">
              <a:latin typeface="Book Antiqua" panose="02040602050305030304" pitchFamily="18" charset="0"/>
            </a:rPr>
            <a:t>En</a:t>
          </a:r>
          <a:r>
            <a:rPr lang="en-US" dirty="0" smtClean="0">
              <a:latin typeface="Book Antiqua" panose="02040602050305030304" pitchFamily="18" charset="0"/>
            </a:rPr>
            <a:t> </a:t>
          </a:r>
          <a:r>
            <a:rPr lang="en-US" dirty="0" err="1" smtClean="0">
              <a:latin typeface="Book Antiqua" panose="02040602050305030304" pitchFamily="18" charset="0"/>
            </a:rPr>
            <a:t>büyük</a:t>
          </a:r>
          <a:r>
            <a:rPr lang="en-US" dirty="0" smtClean="0">
              <a:latin typeface="Book Antiqua" panose="02040602050305030304" pitchFamily="18" charset="0"/>
            </a:rPr>
            <a:t> </a:t>
          </a:r>
          <a:r>
            <a:rPr lang="en-US" dirty="0" err="1" smtClean="0">
              <a:latin typeface="Book Antiqua" panose="02040602050305030304" pitchFamily="18" charset="0"/>
            </a:rPr>
            <a:t>şeker</a:t>
          </a:r>
          <a:r>
            <a:rPr lang="en-US" dirty="0" smtClean="0">
              <a:latin typeface="Book Antiqua" panose="02040602050305030304" pitchFamily="18" charset="0"/>
            </a:rPr>
            <a:t> </a:t>
          </a:r>
          <a:r>
            <a:rPr lang="en-US" dirty="0" err="1" smtClean="0">
              <a:latin typeface="Book Antiqua" panose="02040602050305030304" pitchFamily="18" charset="0"/>
            </a:rPr>
            <a:t>kamışı</a:t>
          </a:r>
          <a:r>
            <a:rPr lang="en-US" dirty="0" smtClean="0">
              <a:latin typeface="Book Antiqua" panose="02040602050305030304" pitchFamily="18" charset="0"/>
            </a:rPr>
            <a:t> </a:t>
          </a:r>
          <a:r>
            <a:rPr lang="en-US" dirty="0" err="1" smtClean="0">
              <a:latin typeface="Book Antiqua" panose="02040602050305030304" pitchFamily="18" charset="0"/>
            </a:rPr>
            <a:t>üreticisi</a:t>
          </a:r>
          <a:endParaRPr lang="en-US" dirty="0">
            <a:latin typeface="Book Antiqua" panose="02040602050305030304" pitchFamily="18" charset="0"/>
          </a:endParaRPr>
        </a:p>
      </dgm:t>
    </dgm:pt>
    <dgm:pt modelId="{70E2FFC3-814B-4874-9647-E579A4372F03}" type="parTrans" cxnId="{C81AC80E-5CC7-4A79-BADE-44D17907E6FF}">
      <dgm:prSet/>
      <dgm:spPr/>
      <dgm:t>
        <a:bodyPr/>
        <a:lstStyle/>
        <a:p>
          <a:endParaRPr lang="en-US"/>
        </a:p>
      </dgm:t>
    </dgm:pt>
    <dgm:pt modelId="{45E11B7D-A351-4C6C-89C8-E0F4FB0AAB21}" type="sibTrans" cxnId="{C81AC80E-5CC7-4A79-BADE-44D17907E6FF}">
      <dgm:prSet/>
      <dgm:spPr/>
      <dgm:t>
        <a:bodyPr/>
        <a:lstStyle/>
        <a:p>
          <a:endParaRPr lang="en-US"/>
        </a:p>
      </dgm:t>
    </dgm:pt>
    <dgm:pt modelId="{058070D1-0AB1-4A72-9707-B10C0B69F206}" type="pres">
      <dgm:prSet presAssocID="{4ED22B97-F042-4F38-BC76-BB31135E7265}" presName="Name0" presStyleCnt="0">
        <dgm:presLayoutVars>
          <dgm:dir/>
          <dgm:animLvl val="lvl"/>
          <dgm:resizeHandles val="exact"/>
        </dgm:presLayoutVars>
      </dgm:prSet>
      <dgm:spPr/>
      <dgm:t>
        <a:bodyPr/>
        <a:lstStyle/>
        <a:p>
          <a:endParaRPr lang="en-US"/>
        </a:p>
      </dgm:t>
    </dgm:pt>
    <dgm:pt modelId="{E5AD9905-8193-4316-A74D-5C523ABB2418}" type="pres">
      <dgm:prSet presAssocID="{5060D3E3-654F-44D4-80DB-23BA17C77D63}" presName="composite" presStyleCnt="0"/>
      <dgm:spPr/>
    </dgm:pt>
    <dgm:pt modelId="{7127941B-4BDE-4052-8E16-3DA5FDAB5EB7}" type="pres">
      <dgm:prSet presAssocID="{5060D3E3-654F-44D4-80DB-23BA17C77D63}" presName="parTx" presStyleLbl="alignNode1" presStyleIdx="0" presStyleCnt="4">
        <dgm:presLayoutVars>
          <dgm:chMax val="0"/>
          <dgm:chPref val="0"/>
        </dgm:presLayoutVars>
      </dgm:prSet>
      <dgm:spPr/>
      <dgm:t>
        <a:bodyPr/>
        <a:lstStyle/>
        <a:p>
          <a:endParaRPr lang="en-US"/>
        </a:p>
      </dgm:t>
    </dgm:pt>
    <dgm:pt modelId="{0FE1AF72-3EB2-404A-BF2E-EA22E914F81A}" type="pres">
      <dgm:prSet presAssocID="{5060D3E3-654F-44D4-80DB-23BA17C77D63}" presName="desTx" presStyleLbl="alignAccFollowNode1" presStyleIdx="0" presStyleCnt="4">
        <dgm:presLayoutVars/>
      </dgm:prSet>
      <dgm:spPr/>
      <dgm:t>
        <a:bodyPr/>
        <a:lstStyle/>
        <a:p>
          <a:endParaRPr lang="en-US"/>
        </a:p>
      </dgm:t>
    </dgm:pt>
    <dgm:pt modelId="{D29853E1-18AD-4922-BDAD-BC51163DC4AE}" type="pres">
      <dgm:prSet presAssocID="{37F31353-6607-4CC2-A966-CA901A0E3D03}" presName="space" presStyleCnt="0"/>
      <dgm:spPr/>
    </dgm:pt>
    <dgm:pt modelId="{1A7319DE-3A85-4D79-9339-8722294BE57E}" type="pres">
      <dgm:prSet presAssocID="{61D6E5CB-7F90-4061-A80F-5F33EF5E0B51}" presName="composite" presStyleCnt="0"/>
      <dgm:spPr/>
    </dgm:pt>
    <dgm:pt modelId="{AC30A82F-A5D9-4335-AD48-3476638BE7F8}" type="pres">
      <dgm:prSet presAssocID="{61D6E5CB-7F90-4061-A80F-5F33EF5E0B51}" presName="parTx" presStyleLbl="alignNode1" presStyleIdx="1" presStyleCnt="4">
        <dgm:presLayoutVars>
          <dgm:chMax val="0"/>
          <dgm:chPref val="0"/>
        </dgm:presLayoutVars>
      </dgm:prSet>
      <dgm:spPr/>
      <dgm:t>
        <a:bodyPr/>
        <a:lstStyle/>
        <a:p>
          <a:endParaRPr lang="en-US"/>
        </a:p>
      </dgm:t>
    </dgm:pt>
    <dgm:pt modelId="{52CC2A36-D5D1-4E0A-BC43-BD44FF8ACDB1}" type="pres">
      <dgm:prSet presAssocID="{61D6E5CB-7F90-4061-A80F-5F33EF5E0B51}" presName="desTx" presStyleLbl="alignAccFollowNode1" presStyleIdx="1" presStyleCnt="4">
        <dgm:presLayoutVars/>
      </dgm:prSet>
      <dgm:spPr/>
      <dgm:t>
        <a:bodyPr/>
        <a:lstStyle/>
        <a:p>
          <a:endParaRPr lang="en-US"/>
        </a:p>
      </dgm:t>
    </dgm:pt>
    <dgm:pt modelId="{2CE86680-8EC6-46E1-956C-53491B28B193}" type="pres">
      <dgm:prSet presAssocID="{D1AC1ABD-181C-4CC2-8E52-CF76606BE7C7}" presName="space" presStyleCnt="0"/>
      <dgm:spPr/>
    </dgm:pt>
    <dgm:pt modelId="{C0A27BE2-D42A-493A-BF84-72CB5ACA0CD1}" type="pres">
      <dgm:prSet presAssocID="{AD2DC065-C8E0-4664-B0F8-582B641F9530}" presName="composite" presStyleCnt="0"/>
      <dgm:spPr/>
    </dgm:pt>
    <dgm:pt modelId="{555D5D28-92F3-4FE4-8E7F-AACF8B7471C4}" type="pres">
      <dgm:prSet presAssocID="{AD2DC065-C8E0-4664-B0F8-582B641F9530}" presName="parTx" presStyleLbl="alignNode1" presStyleIdx="2" presStyleCnt="4">
        <dgm:presLayoutVars>
          <dgm:chMax val="0"/>
          <dgm:chPref val="0"/>
        </dgm:presLayoutVars>
      </dgm:prSet>
      <dgm:spPr/>
      <dgm:t>
        <a:bodyPr/>
        <a:lstStyle/>
        <a:p>
          <a:endParaRPr lang="en-US"/>
        </a:p>
      </dgm:t>
    </dgm:pt>
    <dgm:pt modelId="{BF717628-577F-4604-98AE-1FDF67321843}" type="pres">
      <dgm:prSet presAssocID="{AD2DC065-C8E0-4664-B0F8-582B641F9530}" presName="desTx" presStyleLbl="alignAccFollowNode1" presStyleIdx="2" presStyleCnt="4">
        <dgm:presLayoutVars/>
      </dgm:prSet>
      <dgm:spPr/>
      <dgm:t>
        <a:bodyPr/>
        <a:lstStyle/>
        <a:p>
          <a:endParaRPr lang="en-US"/>
        </a:p>
      </dgm:t>
    </dgm:pt>
    <dgm:pt modelId="{99D3510B-A4B0-4EDA-B45C-BAA5205CEDEE}" type="pres">
      <dgm:prSet presAssocID="{30E994FC-4095-4748-B714-C95FFDF64034}" presName="space" presStyleCnt="0"/>
      <dgm:spPr/>
    </dgm:pt>
    <dgm:pt modelId="{DDC473A1-FF50-488D-BC6F-B42C0CD19EC2}" type="pres">
      <dgm:prSet presAssocID="{04AE6BB1-8FDA-4206-88E9-07AE25CCEB70}" presName="composite" presStyleCnt="0"/>
      <dgm:spPr/>
    </dgm:pt>
    <dgm:pt modelId="{84EB5D53-3E51-4F2F-BFBF-E1DB4B1768AE}" type="pres">
      <dgm:prSet presAssocID="{04AE6BB1-8FDA-4206-88E9-07AE25CCEB70}" presName="parTx" presStyleLbl="alignNode1" presStyleIdx="3" presStyleCnt="4">
        <dgm:presLayoutVars>
          <dgm:chMax val="0"/>
          <dgm:chPref val="0"/>
        </dgm:presLayoutVars>
      </dgm:prSet>
      <dgm:spPr/>
      <dgm:t>
        <a:bodyPr/>
        <a:lstStyle/>
        <a:p>
          <a:endParaRPr lang="en-US"/>
        </a:p>
      </dgm:t>
    </dgm:pt>
    <dgm:pt modelId="{40E9D40F-6C81-45C0-943A-384C120D451F}" type="pres">
      <dgm:prSet presAssocID="{04AE6BB1-8FDA-4206-88E9-07AE25CCEB70}" presName="desTx" presStyleLbl="alignAccFollowNode1" presStyleIdx="3" presStyleCnt="4">
        <dgm:presLayoutVars/>
      </dgm:prSet>
      <dgm:spPr/>
      <dgm:t>
        <a:bodyPr/>
        <a:lstStyle/>
        <a:p>
          <a:endParaRPr lang="en-US"/>
        </a:p>
      </dgm:t>
    </dgm:pt>
  </dgm:ptLst>
  <dgm:cxnLst>
    <dgm:cxn modelId="{638FFCC4-10AE-446F-808F-F41D8FD48C84}" srcId="{4ED22B97-F042-4F38-BC76-BB31135E7265}" destId="{04AE6BB1-8FDA-4206-88E9-07AE25CCEB70}" srcOrd="3" destOrd="0" parTransId="{3883D681-CFC3-409B-9410-0D286FEBA46C}" sibTransId="{D39BC8D3-C83E-40C2-A537-A62E02C6F1BB}"/>
    <dgm:cxn modelId="{CCEF644C-6F2B-49B5-A66D-59DAAEEE5E50}" type="presOf" srcId="{56D88E92-753D-49DD-9B22-697D620BDC3C}" destId="{BF717628-577F-4604-98AE-1FDF67321843}" srcOrd="0" destOrd="1" presId="urn:microsoft.com/office/officeart/2016/7/layout/ChevronBlockProcess"/>
    <dgm:cxn modelId="{35AABE9B-BA57-4F15-B1D8-A5F1B94462F2}" type="presOf" srcId="{4192BEA9-2496-4627-A50E-7958E2A26C07}" destId="{52CC2A36-D5D1-4E0A-BC43-BD44FF8ACDB1}" srcOrd="0" destOrd="1" presId="urn:microsoft.com/office/officeart/2016/7/layout/ChevronBlockProcess"/>
    <dgm:cxn modelId="{7C733995-8FE4-4A14-8961-7C6DE4EA2A4C}" srcId="{61D6E5CB-7F90-4061-A80F-5F33EF5E0B51}" destId="{4192BEA9-2496-4627-A50E-7958E2A26C07}" srcOrd="1" destOrd="0" parTransId="{136C003F-DA60-49CC-9E54-46294666DAD1}" sibTransId="{5D25151F-952E-46F5-A6CA-914DAA98D994}"/>
    <dgm:cxn modelId="{DD919459-666A-4CBA-909A-9D2F8759B5A0}" srcId="{AD2DC065-C8E0-4664-B0F8-582B641F9530}" destId="{56D88E92-753D-49DD-9B22-697D620BDC3C}" srcOrd="1" destOrd="0" parTransId="{6E64A463-A835-48DE-A759-387164F6F103}" sibTransId="{12E96AE3-0F46-493C-95CB-9B23F80190D4}"/>
    <dgm:cxn modelId="{9AC32DC9-CECD-4933-83AC-F4185A1DE3D9}" type="presOf" srcId="{5060D3E3-654F-44D4-80DB-23BA17C77D63}" destId="{7127941B-4BDE-4052-8E16-3DA5FDAB5EB7}" srcOrd="0" destOrd="0" presId="urn:microsoft.com/office/officeart/2016/7/layout/ChevronBlockProcess"/>
    <dgm:cxn modelId="{A36226AB-0377-494C-9CDB-D021A846C15D}" type="presOf" srcId="{04AE6BB1-8FDA-4206-88E9-07AE25CCEB70}" destId="{84EB5D53-3E51-4F2F-BFBF-E1DB4B1768AE}" srcOrd="0" destOrd="0" presId="urn:microsoft.com/office/officeart/2016/7/layout/ChevronBlockProcess"/>
    <dgm:cxn modelId="{7024C7D7-B5B7-4997-BB30-241B79F866B1}" srcId="{5060D3E3-654F-44D4-80DB-23BA17C77D63}" destId="{789E855F-6217-401C-9E5D-9B9520B9B698}" srcOrd="0" destOrd="0" parTransId="{6A571060-9813-450C-BF02-F3A084C1DD86}" sibTransId="{3EBAADBA-2688-4394-8FF2-FD00D2DB009E}"/>
    <dgm:cxn modelId="{66887F1C-4C8C-4E39-A159-9D6A03F89549}" type="presOf" srcId="{AD2DC065-C8E0-4664-B0F8-582B641F9530}" destId="{555D5D28-92F3-4FE4-8E7F-AACF8B7471C4}" srcOrd="0" destOrd="0" presId="urn:microsoft.com/office/officeart/2016/7/layout/ChevronBlockProcess"/>
    <dgm:cxn modelId="{9AD6A239-E377-4D47-8742-5AE124B5462F}" type="presOf" srcId="{20CBEB91-802A-4D73-A9C4-4410F9AFE47C}" destId="{0FE1AF72-3EB2-404A-BF2E-EA22E914F81A}" srcOrd="0" destOrd="2" presId="urn:microsoft.com/office/officeart/2016/7/layout/ChevronBlockProcess"/>
    <dgm:cxn modelId="{C3F106A8-8785-49FD-9159-CDC315D0359E}" srcId="{5060D3E3-654F-44D4-80DB-23BA17C77D63}" destId="{02E6D08A-02E9-4371-96AB-792F4994386C}" srcOrd="1" destOrd="0" parTransId="{280FF290-987A-4AF8-8F23-240D2938354B}" sibTransId="{527FB685-D54F-40C7-8FA8-4534B370DD15}"/>
    <dgm:cxn modelId="{D44A8F6F-0BD7-4E2E-AAAF-22CDCFBE51AE}" srcId="{61D6E5CB-7F90-4061-A80F-5F33EF5E0B51}" destId="{C452A738-1E63-4AD3-8D79-A7F1AABDD17C}" srcOrd="2" destOrd="0" parTransId="{E3B1C17B-D06E-4858-A40C-96FE2B7FD533}" sibTransId="{72A53336-C61C-468C-8723-904E97D16C4D}"/>
    <dgm:cxn modelId="{5BB2A703-BEB5-4986-9C7D-CF4E6DBF7049}" srcId="{AD2DC065-C8E0-4664-B0F8-582B641F9530}" destId="{84835DFB-531C-4C47-BDD0-D14D462E288F}" srcOrd="2" destOrd="0" parTransId="{B5618580-5A76-48B4-BBE1-81796B6F01B7}" sibTransId="{E3F95D27-ED65-489A-960C-C7EC16439168}"/>
    <dgm:cxn modelId="{668C92D5-C769-4070-B859-30B263406067}" type="presOf" srcId="{61D6E5CB-7F90-4061-A80F-5F33EF5E0B51}" destId="{AC30A82F-A5D9-4335-AD48-3476638BE7F8}" srcOrd="0" destOrd="0" presId="urn:microsoft.com/office/officeart/2016/7/layout/ChevronBlockProcess"/>
    <dgm:cxn modelId="{F4F7EFC9-7F14-4FDE-BFF0-DD2899D32869}" type="presOf" srcId="{789E855F-6217-401C-9E5D-9B9520B9B698}" destId="{0FE1AF72-3EB2-404A-BF2E-EA22E914F81A}" srcOrd="0" destOrd="0" presId="urn:microsoft.com/office/officeart/2016/7/layout/ChevronBlockProcess"/>
    <dgm:cxn modelId="{BC233B38-0EF4-424D-A5C2-A867B0C95397}" type="presOf" srcId="{C452A738-1E63-4AD3-8D79-A7F1AABDD17C}" destId="{52CC2A36-D5D1-4E0A-BC43-BD44FF8ACDB1}" srcOrd="0" destOrd="2" presId="urn:microsoft.com/office/officeart/2016/7/layout/ChevronBlockProcess"/>
    <dgm:cxn modelId="{2E278174-D338-499E-AAC2-BB2C305B6C8E}" srcId="{AD2DC065-C8E0-4664-B0F8-582B641F9530}" destId="{0191CAFA-BD37-4ABF-B594-5E5C2332E233}" srcOrd="0" destOrd="0" parTransId="{6B871742-62CA-45A1-86B0-30990483C1B9}" sibTransId="{C63A3275-4213-45DA-9546-85BA25AD4174}"/>
    <dgm:cxn modelId="{80BAEA51-2020-4EF8-AEC7-40231E5ACB1F}" srcId="{5060D3E3-654F-44D4-80DB-23BA17C77D63}" destId="{20CBEB91-802A-4D73-A9C4-4410F9AFE47C}" srcOrd="2" destOrd="0" parTransId="{34F23D69-045C-4BF1-B711-DFE92AD31EC5}" sibTransId="{0117FE1F-3568-4FC9-A285-9C319705167D}"/>
    <dgm:cxn modelId="{C81AC80E-5CC7-4A79-BADE-44D17907E6FF}" srcId="{04AE6BB1-8FDA-4206-88E9-07AE25CCEB70}" destId="{1C7D7975-A1EE-408C-90EA-DD180A42C319}" srcOrd="1" destOrd="0" parTransId="{70E2FFC3-814B-4874-9647-E579A4372F03}" sibTransId="{45E11B7D-A351-4C6C-89C8-E0F4FB0AAB21}"/>
    <dgm:cxn modelId="{29C18CBD-B269-4A57-A6FD-ABC4800F350A}" srcId="{61D6E5CB-7F90-4061-A80F-5F33EF5E0B51}" destId="{FD207F8C-B62E-4C45-B4D9-E04BC6E87375}" srcOrd="0" destOrd="0" parTransId="{4907CE40-55AC-45A9-B8D8-70F121D3E334}" sibTransId="{E31B6136-5787-42BB-A35F-1D6D8CD5C2F4}"/>
    <dgm:cxn modelId="{01143B6A-AFEA-41AF-B94E-EC0B57A61975}" srcId="{4ED22B97-F042-4F38-BC76-BB31135E7265}" destId="{AD2DC065-C8E0-4664-B0F8-582B641F9530}" srcOrd="2" destOrd="0" parTransId="{4DC30D5F-78C1-41E5-A6D0-1E834ECE3D6B}" sibTransId="{30E994FC-4095-4748-B714-C95FFDF64034}"/>
    <dgm:cxn modelId="{69EB2B0D-2831-4850-8ED9-EB80F9BE02C5}" type="presOf" srcId="{02E6D08A-02E9-4371-96AB-792F4994386C}" destId="{0FE1AF72-3EB2-404A-BF2E-EA22E914F81A}" srcOrd="0" destOrd="1" presId="urn:microsoft.com/office/officeart/2016/7/layout/ChevronBlockProcess"/>
    <dgm:cxn modelId="{F0FC3464-A315-4C8B-A94B-ADD6D3DD99D3}" type="presOf" srcId="{4ED22B97-F042-4F38-BC76-BB31135E7265}" destId="{058070D1-0AB1-4A72-9707-B10C0B69F206}" srcOrd="0" destOrd="0" presId="urn:microsoft.com/office/officeart/2016/7/layout/ChevronBlockProcess"/>
    <dgm:cxn modelId="{9FDBBD8D-0D3F-4548-8B7A-8A3CD8A08488}" type="presOf" srcId="{0191CAFA-BD37-4ABF-B594-5E5C2332E233}" destId="{BF717628-577F-4604-98AE-1FDF67321843}" srcOrd="0" destOrd="0" presId="urn:microsoft.com/office/officeart/2016/7/layout/ChevronBlockProcess"/>
    <dgm:cxn modelId="{8DC1259C-8D0E-4D37-8310-B30644F1C76E}" srcId="{04AE6BB1-8FDA-4206-88E9-07AE25CCEB70}" destId="{8967A0C1-20FD-4ED2-B523-109A5196986D}" srcOrd="0" destOrd="0" parTransId="{AC0653BF-04B3-4AAA-8F2C-7FE44B2A3664}" sibTransId="{E92EF03B-2CB9-4C1B-AF9F-06F30C85CD63}"/>
    <dgm:cxn modelId="{ECAD3D22-76C7-4877-83EC-B3CE50C8BA84}" type="presOf" srcId="{84835DFB-531C-4C47-BDD0-D14D462E288F}" destId="{BF717628-577F-4604-98AE-1FDF67321843}" srcOrd="0" destOrd="2" presId="urn:microsoft.com/office/officeart/2016/7/layout/ChevronBlockProcess"/>
    <dgm:cxn modelId="{DCE5B812-7BA2-4D32-8EAD-6788258FD325}" srcId="{4ED22B97-F042-4F38-BC76-BB31135E7265}" destId="{5060D3E3-654F-44D4-80DB-23BA17C77D63}" srcOrd="0" destOrd="0" parTransId="{EB264284-1951-4B61-BA67-3989660DE008}" sibTransId="{37F31353-6607-4CC2-A966-CA901A0E3D03}"/>
    <dgm:cxn modelId="{AA0C60F9-ABF1-484C-901F-DA9E2BDF2455}" type="presOf" srcId="{8967A0C1-20FD-4ED2-B523-109A5196986D}" destId="{40E9D40F-6C81-45C0-943A-384C120D451F}" srcOrd="0" destOrd="0" presId="urn:microsoft.com/office/officeart/2016/7/layout/ChevronBlockProcess"/>
    <dgm:cxn modelId="{5EA5253A-83E2-498E-B07B-67E7475552A4}" type="presOf" srcId="{1C7D7975-A1EE-408C-90EA-DD180A42C319}" destId="{40E9D40F-6C81-45C0-943A-384C120D451F}" srcOrd="0" destOrd="1" presId="urn:microsoft.com/office/officeart/2016/7/layout/ChevronBlockProcess"/>
    <dgm:cxn modelId="{D42715B3-ECDC-421A-801A-0998A2657909}" type="presOf" srcId="{FD207F8C-B62E-4C45-B4D9-E04BC6E87375}" destId="{52CC2A36-D5D1-4E0A-BC43-BD44FF8ACDB1}" srcOrd="0" destOrd="0" presId="urn:microsoft.com/office/officeart/2016/7/layout/ChevronBlockProcess"/>
    <dgm:cxn modelId="{A3685736-C69D-4960-8C6A-FA3142403558}" srcId="{4ED22B97-F042-4F38-BC76-BB31135E7265}" destId="{61D6E5CB-7F90-4061-A80F-5F33EF5E0B51}" srcOrd="1" destOrd="0" parTransId="{B886B2E3-D058-4A02-ABFF-77350B109AC3}" sibTransId="{D1AC1ABD-181C-4CC2-8E52-CF76606BE7C7}"/>
    <dgm:cxn modelId="{748C5BAF-27DB-4C73-8FA7-49D249445D9F}" type="presParOf" srcId="{058070D1-0AB1-4A72-9707-B10C0B69F206}" destId="{E5AD9905-8193-4316-A74D-5C523ABB2418}" srcOrd="0" destOrd="0" presId="urn:microsoft.com/office/officeart/2016/7/layout/ChevronBlockProcess"/>
    <dgm:cxn modelId="{62227AEB-B87C-4CBF-8E79-3A7DEEC46B04}" type="presParOf" srcId="{E5AD9905-8193-4316-A74D-5C523ABB2418}" destId="{7127941B-4BDE-4052-8E16-3DA5FDAB5EB7}" srcOrd="0" destOrd="0" presId="urn:microsoft.com/office/officeart/2016/7/layout/ChevronBlockProcess"/>
    <dgm:cxn modelId="{CB1EA618-E68C-4FFE-B444-B1806603078E}" type="presParOf" srcId="{E5AD9905-8193-4316-A74D-5C523ABB2418}" destId="{0FE1AF72-3EB2-404A-BF2E-EA22E914F81A}" srcOrd="1" destOrd="0" presId="urn:microsoft.com/office/officeart/2016/7/layout/ChevronBlockProcess"/>
    <dgm:cxn modelId="{24DD4E43-C739-4387-99A1-416196EE7686}" type="presParOf" srcId="{058070D1-0AB1-4A72-9707-B10C0B69F206}" destId="{D29853E1-18AD-4922-BDAD-BC51163DC4AE}" srcOrd="1" destOrd="0" presId="urn:microsoft.com/office/officeart/2016/7/layout/ChevronBlockProcess"/>
    <dgm:cxn modelId="{D713C2BF-5011-4DEF-B2C3-B407598A69D7}" type="presParOf" srcId="{058070D1-0AB1-4A72-9707-B10C0B69F206}" destId="{1A7319DE-3A85-4D79-9339-8722294BE57E}" srcOrd="2" destOrd="0" presId="urn:microsoft.com/office/officeart/2016/7/layout/ChevronBlockProcess"/>
    <dgm:cxn modelId="{103BD8B9-DE75-442C-8455-5A87788B176E}" type="presParOf" srcId="{1A7319DE-3A85-4D79-9339-8722294BE57E}" destId="{AC30A82F-A5D9-4335-AD48-3476638BE7F8}" srcOrd="0" destOrd="0" presId="urn:microsoft.com/office/officeart/2016/7/layout/ChevronBlockProcess"/>
    <dgm:cxn modelId="{DD0B451D-C9F3-4D83-A783-C13E322C9E2A}" type="presParOf" srcId="{1A7319DE-3A85-4D79-9339-8722294BE57E}" destId="{52CC2A36-D5D1-4E0A-BC43-BD44FF8ACDB1}" srcOrd="1" destOrd="0" presId="urn:microsoft.com/office/officeart/2016/7/layout/ChevronBlockProcess"/>
    <dgm:cxn modelId="{4CEC866B-5FAB-48E3-8C8D-3B8BDC2BF8C1}" type="presParOf" srcId="{058070D1-0AB1-4A72-9707-B10C0B69F206}" destId="{2CE86680-8EC6-46E1-956C-53491B28B193}" srcOrd="3" destOrd="0" presId="urn:microsoft.com/office/officeart/2016/7/layout/ChevronBlockProcess"/>
    <dgm:cxn modelId="{C2287B62-5D51-4AA7-93DA-971D6BB70911}" type="presParOf" srcId="{058070D1-0AB1-4A72-9707-B10C0B69F206}" destId="{C0A27BE2-D42A-493A-BF84-72CB5ACA0CD1}" srcOrd="4" destOrd="0" presId="urn:microsoft.com/office/officeart/2016/7/layout/ChevronBlockProcess"/>
    <dgm:cxn modelId="{F4FB84F7-4BE5-41B2-BA0E-64E642529831}" type="presParOf" srcId="{C0A27BE2-D42A-493A-BF84-72CB5ACA0CD1}" destId="{555D5D28-92F3-4FE4-8E7F-AACF8B7471C4}" srcOrd="0" destOrd="0" presId="urn:microsoft.com/office/officeart/2016/7/layout/ChevronBlockProcess"/>
    <dgm:cxn modelId="{DDFE1CCC-69CE-4005-AA72-2032A3D36ED6}" type="presParOf" srcId="{C0A27BE2-D42A-493A-BF84-72CB5ACA0CD1}" destId="{BF717628-577F-4604-98AE-1FDF67321843}" srcOrd="1" destOrd="0" presId="urn:microsoft.com/office/officeart/2016/7/layout/ChevronBlockProcess"/>
    <dgm:cxn modelId="{04FADEF0-1E18-45DD-9BB4-22343666BA9E}" type="presParOf" srcId="{058070D1-0AB1-4A72-9707-B10C0B69F206}" destId="{99D3510B-A4B0-4EDA-B45C-BAA5205CEDEE}" srcOrd="5" destOrd="0" presId="urn:microsoft.com/office/officeart/2016/7/layout/ChevronBlockProcess"/>
    <dgm:cxn modelId="{8D353C24-4B1F-4370-9224-EB97144E78EE}" type="presParOf" srcId="{058070D1-0AB1-4A72-9707-B10C0B69F206}" destId="{DDC473A1-FF50-488D-BC6F-B42C0CD19EC2}" srcOrd="6" destOrd="0" presId="urn:microsoft.com/office/officeart/2016/7/layout/ChevronBlockProcess"/>
    <dgm:cxn modelId="{44721194-4CD4-4758-89AD-63F98ACE17D3}" type="presParOf" srcId="{DDC473A1-FF50-488D-BC6F-B42C0CD19EC2}" destId="{84EB5D53-3E51-4F2F-BFBF-E1DB4B1768AE}" srcOrd="0" destOrd="0" presId="urn:microsoft.com/office/officeart/2016/7/layout/ChevronBlockProcess"/>
    <dgm:cxn modelId="{8F64D08D-72F4-4896-942C-F449FAF73D90}" type="presParOf" srcId="{DDC473A1-FF50-488D-BC6F-B42C0CD19EC2}" destId="{40E9D40F-6C81-45C0-943A-384C120D451F}"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7941B-4BDE-4052-8E16-3DA5FDAB5EB7}">
      <dsp:nvSpPr>
        <dsp:cNvPr id="0" name=""/>
        <dsp:cNvSpPr/>
      </dsp:nvSpPr>
      <dsp:spPr>
        <a:xfrm>
          <a:off x="11085" y="146583"/>
          <a:ext cx="2436862" cy="731058"/>
        </a:xfrm>
        <a:prstGeom prst="chevron">
          <a:avLst>
            <a:gd name="adj" fmla="val 3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0265" tIns="90265" rIns="90265" bIns="90265" numCol="1" spcCol="1270" anchor="ctr" anchorCtr="0">
          <a:noAutofit/>
        </a:bodyPr>
        <a:lstStyle/>
        <a:p>
          <a:pPr lvl="0" algn="ctr" defTabSz="1244600">
            <a:lnSpc>
              <a:spcPct val="90000"/>
            </a:lnSpc>
            <a:spcBef>
              <a:spcPct val="0"/>
            </a:spcBef>
            <a:spcAft>
              <a:spcPct val="35000"/>
            </a:spcAft>
          </a:pPr>
          <a:r>
            <a:rPr lang="en-US" sz="2800" kern="1200" dirty="0" err="1" smtClean="0">
              <a:latin typeface="Book Antiqua" panose="02040602050305030304" pitchFamily="18" charset="0"/>
            </a:rPr>
            <a:t>Tahıllar</a:t>
          </a:r>
          <a:endParaRPr lang="en-US" sz="2800" kern="1200" dirty="0">
            <a:latin typeface="Book Antiqua" panose="02040602050305030304" pitchFamily="18" charset="0"/>
          </a:endParaRPr>
        </a:p>
      </dsp:txBody>
      <dsp:txXfrm>
        <a:off x="230402" y="146583"/>
        <a:ext cx="1998228" cy="731058"/>
      </dsp:txXfrm>
    </dsp:sp>
    <dsp:sp modelId="{0FE1AF72-3EB2-404A-BF2E-EA22E914F81A}">
      <dsp:nvSpPr>
        <dsp:cNvPr id="0" name=""/>
        <dsp:cNvSpPr/>
      </dsp:nvSpPr>
      <dsp:spPr>
        <a:xfrm>
          <a:off x="11085" y="877642"/>
          <a:ext cx="2217545" cy="282739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235" tIns="175235" rIns="175235" bIns="350471" numCol="1" spcCol="1270" anchor="t" anchorCtr="0">
          <a:noAutofit/>
        </a:bodyPr>
        <a:lstStyle/>
        <a:p>
          <a:pPr lvl="0" algn="l" defTabSz="622300">
            <a:lnSpc>
              <a:spcPct val="90000"/>
            </a:lnSpc>
            <a:spcBef>
              <a:spcPct val="0"/>
            </a:spcBef>
            <a:spcAft>
              <a:spcPct val="35000"/>
            </a:spcAft>
          </a:pPr>
          <a:r>
            <a:rPr lang="en-US" sz="1400" kern="1200" dirty="0" smtClean="0">
              <a:latin typeface="Book Antiqua" panose="02040602050305030304" pitchFamily="18" charset="0"/>
            </a:rPr>
            <a:t>8.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buğday</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12.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darı</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10.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pirinç</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dsp:txBody>
      <dsp:txXfrm>
        <a:off x="11085" y="877642"/>
        <a:ext cx="2217545" cy="2827390"/>
      </dsp:txXfrm>
    </dsp:sp>
    <dsp:sp modelId="{AC30A82F-A5D9-4335-AD48-3476638BE7F8}">
      <dsp:nvSpPr>
        <dsp:cNvPr id="0" name=""/>
        <dsp:cNvSpPr/>
      </dsp:nvSpPr>
      <dsp:spPr>
        <a:xfrm>
          <a:off x="2399868" y="146583"/>
          <a:ext cx="2436862" cy="731058"/>
        </a:xfrm>
        <a:prstGeom prst="chevron">
          <a:avLst>
            <a:gd name="adj" fmla="val 3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0265" tIns="90265" rIns="90265" bIns="90265" numCol="1" spcCol="1270" anchor="ctr" anchorCtr="0">
          <a:noAutofit/>
        </a:bodyPr>
        <a:lstStyle/>
        <a:p>
          <a:pPr lvl="0" algn="ctr" defTabSz="1244600">
            <a:lnSpc>
              <a:spcPct val="90000"/>
            </a:lnSpc>
            <a:spcBef>
              <a:spcPct val="0"/>
            </a:spcBef>
            <a:spcAft>
              <a:spcPct val="35000"/>
            </a:spcAft>
          </a:pPr>
          <a:r>
            <a:rPr lang="en-US" sz="2800" kern="1200" dirty="0" err="1" smtClean="0"/>
            <a:t>Meyve</a:t>
          </a:r>
          <a:r>
            <a:rPr lang="en-US" sz="2800" kern="1200" dirty="0" smtClean="0"/>
            <a:t>	</a:t>
          </a:r>
          <a:endParaRPr lang="en-US" sz="2800" kern="1200" dirty="0"/>
        </a:p>
      </dsp:txBody>
      <dsp:txXfrm>
        <a:off x="2619185" y="146583"/>
        <a:ext cx="1998228" cy="731058"/>
      </dsp:txXfrm>
    </dsp:sp>
    <dsp:sp modelId="{52CC2A36-D5D1-4E0A-BC43-BD44FF8ACDB1}">
      <dsp:nvSpPr>
        <dsp:cNvPr id="0" name=""/>
        <dsp:cNvSpPr/>
      </dsp:nvSpPr>
      <dsp:spPr>
        <a:xfrm>
          <a:off x="2399868" y="877642"/>
          <a:ext cx="2217545" cy="282739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235" tIns="175235" rIns="175235" bIns="350471" numCol="1" spcCol="1270" anchor="t" anchorCtr="0">
          <a:noAutofit/>
        </a:bodyPr>
        <a:lstStyle/>
        <a:p>
          <a:pPr lvl="0" algn="l" defTabSz="622300">
            <a:lnSpc>
              <a:spcPct val="90000"/>
            </a:lnSpc>
            <a:spcBef>
              <a:spcPct val="0"/>
            </a:spcBef>
            <a:spcAft>
              <a:spcPct val="35000"/>
            </a:spcAft>
          </a:pPr>
          <a:r>
            <a:rPr lang="en-US" sz="1400" kern="1200" dirty="0" smtClean="0">
              <a:latin typeface="Book Antiqua" panose="02040602050305030304" pitchFamily="18" charset="0"/>
            </a:rPr>
            <a:t>4.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mango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6.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hurma</a:t>
          </a:r>
          <a:r>
            <a:rPr lang="en-US" sz="1400" kern="1200" dirty="0" smtClean="0">
              <a:latin typeface="Book Antiqua" panose="02040602050305030304" pitchFamily="18" charset="0"/>
            </a:rPr>
            <a:t>, guava </a:t>
          </a:r>
          <a:r>
            <a:rPr lang="en-US" sz="1400" kern="1200" dirty="0" err="1" smtClean="0">
              <a:latin typeface="Book Antiqua" panose="02040602050305030304" pitchFamily="18" charset="0"/>
            </a:rPr>
            <a:t>ve</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kayısı</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12.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narenciye</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dsp:txBody>
      <dsp:txXfrm>
        <a:off x="2399868" y="877642"/>
        <a:ext cx="2217545" cy="2827390"/>
      </dsp:txXfrm>
    </dsp:sp>
    <dsp:sp modelId="{555D5D28-92F3-4FE4-8E7F-AACF8B7471C4}">
      <dsp:nvSpPr>
        <dsp:cNvPr id="0" name=""/>
        <dsp:cNvSpPr/>
      </dsp:nvSpPr>
      <dsp:spPr>
        <a:xfrm>
          <a:off x="4788651" y="146583"/>
          <a:ext cx="2436862" cy="731058"/>
        </a:xfrm>
        <a:prstGeom prst="chevron">
          <a:avLst>
            <a:gd name="adj" fmla="val 3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0265" tIns="90265" rIns="90265" bIns="90265" numCol="1" spcCol="1270" anchor="ctr" anchorCtr="0">
          <a:noAutofit/>
        </a:bodyPr>
        <a:lstStyle/>
        <a:p>
          <a:pPr lvl="0" algn="ctr" defTabSz="1244600">
            <a:lnSpc>
              <a:spcPct val="90000"/>
            </a:lnSpc>
            <a:spcBef>
              <a:spcPct val="0"/>
            </a:spcBef>
            <a:spcAft>
              <a:spcPct val="35000"/>
            </a:spcAft>
          </a:pPr>
          <a:r>
            <a:rPr lang="en-US" sz="2800" kern="1200" dirty="0" err="1" smtClean="0"/>
            <a:t>Sebze</a:t>
          </a:r>
          <a:endParaRPr lang="en-US" sz="2800" kern="1200" dirty="0"/>
        </a:p>
      </dsp:txBody>
      <dsp:txXfrm>
        <a:off x="5007968" y="146583"/>
        <a:ext cx="1998228" cy="731058"/>
      </dsp:txXfrm>
    </dsp:sp>
    <dsp:sp modelId="{BF717628-577F-4604-98AE-1FDF67321843}">
      <dsp:nvSpPr>
        <dsp:cNvPr id="0" name=""/>
        <dsp:cNvSpPr/>
      </dsp:nvSpPr>
      <dsp:spPr>
        <a:xfrm>
          <a:off x="4788651" y="877642"/>
          <a:ext cx="2217545" cy="282739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235" tIns="175235" rIns="175235" bIns="350471" numCol="1" spcCol="1270" anchor="t" anchorCtr="0">
          <a:noAutofit/>
        </a:bodyPr>
        <a:lstStyle/>
        <a:p>
          <a:pPr lvl="0" algn="l" defTabSz="622300">
            <a:lnSpc>
              <a:spcPct val="90000"/>
            </a:lnSpc>
            <a:spcBef>
              <a:spcPct val="0"/>
            </a:spcBef>
            <a:spcAft>
              <a:spcPct val="35000"/>
            </a:spcAft>
          </a:pPr>
          <a:r>
            <a:rPr lang="en-US" sz="1400" kern="1200" dirty="0" smtClean="0">
              <a:latin typeface="Book Antiqua" panose="02040602050305030304" pitchFamily="18" charset="0"/>
            </a:rPr>
            <a:t>4.En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nohut</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5.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bamya</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8.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soğan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9.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tütün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ve</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ıspanak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smtClean="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11.En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karnıbahar</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dsp:txBody>
      <dsp:txXfrm>
        <a:off x="4788651" y="877642"/>
        <a:ext cx="2217545" cy="2827390"/>
      </dsp:txXfrm>
    </dsp:sp>
    <dsp:sp modelId="{84EB5D53-3E51-4F2F-BFBF-E1DB4B1768AE}">
      <dsp:nvSpPr>
        <dsp:cNvPr id="0" name=""/>
        <dsp:cNvSpPr/>
      </dsp:nvSpPr>
      <dsp:spPr>
        <a:xfrm>
          <a:off x="7177434" y="146583"/>
          <a:ext cx="2436862" cy="731058"/>
        </a:xfrm>
        <a:prstGeom prst="chevron">
          <a:avLst>
            <a:gd name="adj" fmla="val 3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0265" tIns="90265" rIns="90265" bIns="90265" numCol="1" spcCol="1270" anchor="ctr" anchorCtr="0">
          <a:noAutofit/>
        </a:bodyPr>
        <a:lstStyle/>
        <a:p>
          <a:pPr lvl="0" algn="ctr" defTabSz="1244600">
            <a:lnSpc>
              <a:spcPct val="90000"/>
            </a:lnSpc>
            <a:spcBef>
              <a:spcPct val="0"/>
            </a:spcBef>
            <a:spcAft>
              <a:spcPct val="35000"/>
            </a:spcAft>
          </a:pPr>
          <a:r>
            <a:rPr lang="en-US" sz="2800" kern="1200" dirty="0" err="1" smtClean="0"/>
            <a:t>Diğerleri</a:t>
          </a:r>
          <a:endParaRPr lang="en-US" sz="2800" kern="1200" dirty="0"/>
        </a:p>
      </dsp:txBody>
      <dsp:txXfrm>
        <a:off x="7396751" y="146583"/>
        <a:ext cx="1998228" cy="731058"/>
      </dsp:txXfrm>
    </dsp:sp>
    <dsp:sp modelId="{40E9D40F-6C81-45C0-943A-384C120D451F}">
      <dsp:nvSpPr>
        <dsp:cNvPr id="0" name=""/>
        <dsp:cNvSpPr/>
      </dsp:nvSpPr>
      <dsp:spPr>
        <a:xfrm>
          <a:off x="7177434" y="877642"/>
          <a:ext cx="2217545" cy="282739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235" tIns="175235" rIns="175235" bIns="350471" numCol="1" spcCol="1270" anchor="t" anchorCtr="0">
          <a:noAutofit/>
        </a:bodyPr>
        <a:lstStyle/>
        <a:p>
          <a:pPr lvl="0" algn="l" defTabSz="622300">
            <a:lnSpc>
              <a:spcPct val="90000"/>
            </a:lnSpc>
            <a:spcBef>
              <a:spcPct val="0"/>
            </a:spcBef>
            <a:spcAft>
              <a:spcPct val="35000"/>
            </a:spcAft>
          </a:pPr>
          <a:r>
            <a:rPr lang="en-US" sz="1400" kern="1200" dirty="0" smtClean="0">
              <a:latin typeface="Book Antiqua" panose="02040602050305030304" pitchFamily="18" charset="0"/>
            </a:rPr>
            <a:t>4.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süt</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ürünleri</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7.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büyükbaş</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hayvan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envanterine</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sahip</a:t>
          </a:r>
          <a:endParaRPr lang="en-US" sz="1400" kern="1200" dirty="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4.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pamuk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smtClean="0">
            <a:latin typeface="Book Antiqua" panose="02040602050305030304" pitchFamily="18" charset="0"/>
          </a:endParaRPr>
        </a:p>
        <a:p>
          <a:pPr lvl="0" algn="l" defTabSz="622300">
            <a:lnSpc>
              <a:spcPct val="90000"/>
            </a:lnSpc>
            <a:spcBef>
              <a:spcPct val="0"/>
            </a:spcBef>
            <a:spcAft>
              <a:spcPct val="35000"/>
            </a:spcAft>
          </a:pPr>
          <a:r>
            <a:rPr lang="en-US" sz="1400" kern="1200" dirty="0" smtClean="0">
              <a:latin typeface="Book Antiqua" panose="02040602050305030304" pitchFamily="18" charset="0"/>
            </a:rPr>
            <a:t>5. </a:t>
          </a:r>
          <a:r>
            <a:rPr lang="en-US" sz="1400" kern="1200" dirty="0" err="1" smtClean="0">
              <a:latin typeface="Book Antiqua" panose="02040602050305030304" pitchFamily="18" charset="0"/>
            </a:rPr>
            <a:t>En</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büyük</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şeker</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kamışı</a:t>
          </a:r>
          <a:r>
            <a:rPr lang="en-US" sz="1400" kern="1200" dirty="0" smtClean="0">
              <a:latin typeface="Book Antiqua" panose="02040602050305030304" pitchFamily="18" charset="0"/>
            </a:rPr>
            <a:t> </a:t>
          </a:r>
          <a:r>
            <a:rPr lang="en-US" sz="1400" kern="1200" dirty="0" err="1" smtClean="0">
              <a:latin typeface="Book Antiqua" panose="02040602050305030304" pitchFamily="18" charset="0"/>
            </a:rPr>
            <a:t>üreticisi</a:t>
          </a:r>
          <a:endParaRPr lang="en-US" sz="1400" kern="1200" dirty="0">
            <a:latin typeface="Book Antiqua" panose="02040602050305030304" pitchFamily="18" charset="0"/>
          </a:endParaRPr>
        </a:p>
      </dsp:txBody>
      <dsp:txXfrm>
        <a:off x="7177434" y="877642"/>
        <a:ext cx="2217545" cy="2827390"/>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0.61639</cdr:x>
      <cdr:y>0.07211</cdr:y>
    </cdr:from>
    <cdr:to>
      <cdr:x>0.82473</cdr:x>
      <cdr:y>0.15544</cdr:y>
    </cdr:to>
    <cdr:sp macro="" textlink="">
      <cdr:nvSpPr>
        <cdr:cNvPr id="2" name="TextBox 1"/>
        <cdr:cNvSpPr txBox="1"/>
      </cdr:nvSpPr>
      <cdr:spPr>
        <a:xfrm xmlns:a="http://schemas.openxmlformats.org/drawingml/2006/main">
          <a:off x="5439582" y="246351"/>
          <a:ext cx="1838582" cy="284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latin typeface="Book Antiqua" panose="02040602050305030304" pitchFamily="18" charset="0"/>
            </a:rPr>
            <a:t>BAE</a:t>
          </a:r>
          <a:endParaRPr lang="en-US" sz="1600" b="1" dirty="0">
            <a:latin typeface="Book Antiqua" panose="02040602050305030304" pitchFamily="18" charset="0"/>
          </a:endParaRPr>
        </a:p>
      </cdr:txBody>
    </cdr:sp>
  </cdr:relSizeAnchor>
  <cdr:relSizeAnchor xmlns:cdr="http://schemas.openxmlformats.org/drawingml/2006/chartDrawing">
    <cdr:from>
      <cdr:x>0.71111</cdr:x>
      <cdr:y>0.64005</cdr:y>
    </cdr:from>
    <cdr:to>
      <cdr:x>0.91944</cdr:x>
      <cdr:y>0.72338</cdr:y>
    </cdr:to>
    <cdr:sp macro="" textlink="">
      <cdr:nvSpPr>
        <cdr:cNvPr id="3" name="TextBox 1"/>
        <cdr:cNvSpPr txBox="1"/>
      </cdr:nvSpPr>
      <cdr:spPr>
        <a:xfrm xmlns:a="http://schemas.openxmlformats.org/drawingml/2006/main">
          <a:off x="6275484" y="2186603"/>
          <a:ext cx="1838494" cy="2846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err="1" smtClean="0">
              <a:latin typeface="Book Antiqua" panose="02040602050305030304" pitchFamily="18" charset="0"/>
            </a:rPr>
            <a:t>Çin</a:t>
          </a:r>
          <a:endParaRPr lang="en-US" sz="1600" b="1" dirty="0">
            <a:latin typeface="Book Antiqua" panose="02040602050305030304" pitchFamily="18" charset="0"/>
          </a:endParaRPr>
        </a:p>
      </cdr:txBody>
    </cdr:sp>
  </cdr:relSizeAnchor>
  <cdr:relSizeAnchor xmlns:cdr="http://schemas.openxmlformats.org/drawingml/2006/chartDrawing">
    <cdr:from>
      <cdr:x>0.552</cdr:x>
      <cdr:y>0.91667</cdr:y>
    </cdr:from>
    <cdr:to>
      <cdr:x>0.76034</cdr:x>
      <cdr:y>1</cdr:y>
    </cdr:to>
    <cdr:sp macro="" textlink="">
      <cdr:nvSpPr>
        <cdr:cNvPr id="4" name="TextBox 1"/>
        <cdr:cNvSpPr txBox="1"/>
      </cdr:nvSpPr>
      <cdr:spPr>
        <a:xfrm xmlns:a="http://schemas.openxmlformats.org/drawingml/2006/main">
          <a:off x="4871396" y="3131620"/>
          <a:ext cx="1838582" cy="2846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err="1" smtClean="0">
              <a:latin typeface="Book Antiqua" panose="02040602050305030304" pitchFamily="18" charset="0"/>
            </a:rPr>
            <a:t>Afganistan</a:t>
          </a:r>
          <a:endParaRPr lang="en-US" sz="1600" b="1" dirty="0">
            <a:latin typeface="Book Antiqua" panose="02040602050305030304" pitchFamily="18" charset="0"/>
          </a:endParaRPr>
        </a:p>
      </cdr:txBody>
    </cdr:sp>
  </cdr:relSizeAnchor>
  <cdr:relSizeAnchor xmlns:cdr="http://schemas.openxmlformats.org/drawingml/2006/chartDrawing">
    <cdr:from>
      <cdr:x>0.28189</cdr:x>
      <cdr:y>0.87726</cdr:y>
    </cdr:from>
    <cdr:to>
      <cdr:x>0.49022</cdr:x>
      <cdr:y>0.96059</cdr:y>
    </cdr:to>
    <cdr:sp macro="" textlink="">
      <cdr:nvSpPr>
        <cdr:cNvPr id="5" name="TextBox 1"/>
        <cdr:cNvSpPr txBox="1"/>
      </cdr:nvSpPr>
      <cdr:spPr>
        <a:xfrm xmlns:a="http://schemas.openxmlformats.org/drawingml/2006/main">
          <a:off x="2487656" y="2996976"/>
          <a:ext cx="1838494" cy="2846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err="1" smtClean="0">
              <a:latin typeface="Book Antiqua" panose="02040602050305030304" pitchFamily="18" charset="0"/>
            </a:rPr>
            <a:t>Malezya</a:t>
          </a:r>
          <a:endParaRPr lang="en-US" sz="1600" b="1" dirty="0">
            <a:latin typeface="Book Antiqua" panose="02040602050305030304" pitchFamily="18" charset="0"/>
          </a:endParaRPr>
        </a:p>
      </cdr:txBody>
    </cdr:sp>
  </cdr:relSizeAnchor>
  <cdr:relSizeAnchor xmlns:cdr="http://schemas.openxmlformats.org/drawingml/2006/chartDrawing">
    <cdr:from>
      <cdr:x>0.15749</cdr:x>
      <cdr:y>0.57328</cdr:y>
    </cdr:from>
    <cdr:to>
      <cdr:x>0.37276</cdr:x>
      <cdr:y>0.67108</cdr:y>
    </cdr:to>
    <cdr:sp macro="" textlink="">
      <cdr:nvSpPr>
        <cdr:cNvPr id="6" name="TextBox 1"/>
        <cdr:cNvSpPr txBox="1"/>
      </cdr:nvSpPr>
      <cdr:spPr>
        <a:xfrm xmlns:a="http://schemas.openxmlformats.org/drawingml/2006/main">
          <a:off x="1238491" y="2111822"/>
          <a:ext cx="1692849" cy="360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err="1" smtClean="0">
              <a:latin typeface="Book Antiqua" panose="02040602050305030304" pitchFamily="18" charset="0"/>
            </a:rPr>
            <a:t>Endonezya</a:t>
          </a:r>
          <a:endParaRPr lang="en-US" sz="1600" b="1" dirty="0">
            <a:latin typeface="Book Antiqua" panose="02040602050305030304" pitchFamily="18" charset="0"/>
          </a:endParaRPr>
        </a:p>
      </cdr:txBody>
    </cdr:sp>
  </cdr:relSizeAnchor>
  <cdr:relSizeAnchor xmlns:cdr="http://schemas.openxmlformats.org/drawingml/2006/chartDrawing">
    <cdr:from>
      <cdr:x>0.24793</cdr:x>
      <cdr:y>0.17395</cdr:y>
    </cdr:from>
    <cdr:to>
      <cdr:x>0.45627</cdr:x>
      <cdr:y>0.25729</cdr:y>
    </cdr:to>
    <cdr:sp macro="" textlink="">
      <cdr:nvSpPr>
        <cdr:cNvPr id="7" name="TextBox 1"/>
        <cdr:cNvSpPr txBox="1"/>
      </cdr:nvSpPr>
      <cdr:spPr>
        <a:xfrm xmlns:a="http://schemas.openxmlformats.org/drawingml/2006/main">
          <a:off x="1949669" y="640794"/>
          <a:ext cx="1638353" cy="3070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Book Antiqua" panose="02040602050305030304" pitchFamily="18" charset="0"/>
            </a:rPr>
            <a:t>KSA</a:t>
          </a:r>
        </a:p>
      </cdr:txBody>
    </cdr:sp>
  </cdr:relSizeAnchor>
  <cdr:relSizeAnchor xmlns:cdr="http://schemas.openxmlformats.org/drawingml/2006/chartDrawing">
    <cdr:from>
      <cdr:x>0.34376</cdr:x>
      <cdr:y>0</cdr:y>
    </cdr:from>
    <cdr:to>
      <cdr:x>0.5521</cdr:x>
      <cdr:y>0.08333</cdr:y>
    </cdr:to>
    <cdr:sp macro="" textlink="">
      <cdr:nvSpPr>
        <cdr:cNvPr id="8" name="TextBox 1"/>
        <cdr:cNvSpPr txBox="1"/>
      </cdr:nvSpPr>
      <cdr:spPr>
        <a:xfrm xmlns:a="http://schemas.openxmlformats.org/drawingml/2006/main">
          <a:off x="2703281" y="-2416629"/>
          <a:ext cx="1638352" cy="3069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Book Antiqua" panose="02040602050305030304" pitchFamily="18" charset="0"/>
            </a:rPr>
            <a:t>Kenya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398E5-9C9E-44DC-8791-B8FDA5578373}" type="datetimeFigureOut">
              <a:rPr lang="en-US" smtClean="0"/>
              <a:t>04-Jul-24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ACE99-B4D0-47E2-926F-38781B4F1E5E}" type="slidenum">
              <a:rPr lang="en-US" smtClean="0"/>
              <a:t>‹#›</a:t>
            </a:fld>
            <a:endParaRPr lang="en-US"/>
          </a:p>
        </p:txBody>
      </p:sp>
    </p:spTree>
    <p:extLst>
      <p:ext uri="{BB962C8B-B14F-4D97-AF65-F5344CB8AC3E}">
        <p14:creationId xmlns:p14="http://schemas.microsoft.com/office/powerpoint/2010/main" val="85886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2</a:t>
            </a:fld>
            <a:endParaRPr lang="en-US" dirty="0"/>
          </a:p>
        </p:txBody>
      </p:sp>
    </p:spTree>
    <p:extLst>
      <p:ext uri="{BB962C8B-B14F-4D97-AF65-F5344CB8AC3E}">
        <p14:creationId xmlns:p14="http://schemas.microsoft.com/office/powerpoint/2010/main" val="3155166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F68E0F1-A83A-4736-90DB-B0D12064FF13}" type="datetimeFigureOut">
              <a:rPr lang="en-US" smtClean="0"/>
              <a:t>04-Jul-24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81540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8E0F1-A83A-4736-90DB-B0D12064FF13}" type="datetimeFigureOut">
              <a:rPr lang="en-US" smtClean="0"/>
              <a:t>04-Jul-24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28981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F68E0F1-A83A-4736-90DB-B0D12064FF13}" type="datetimeFigureOut">
              <a:rPr lang="en-US" smtClean="0"/>
              <a:t>04-Jul-24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232408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F68E0F1-A83A-4736-90DB-B0D12064FF13}" type="datetimeFigureOut">
              <a:rPr lang="en-US" smtClean="0"/>
              <a:t>04-Jul-24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270384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8E0F1-A83A-4736-90DB-B0D12064FF13}" type="datetimeFigureOut">
              <a:rPr lang="en-US" smtClean="0"/>
              <a:t>04-Jul-24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377347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F68E0F1-A83A-4736-90DB-B0D12064FF13}" type="datetimeFigureOut">
              <a:rPr lang="en-US" smtClean="0"/>
              <a:t>04-Jul-24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2094821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F68E0F1-A83A-4736-90DB-B0D12064FF13}" type="datetimeFigureOut">
              <a:rPr lang="en-US" smtClean="0"/>
              <a:t>04-Jul-24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283848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F68E0F1-A83A-4736-90DB-B0D12064FF13}" type="datetimeFigureOut">
              <a:rPr lang="en-US" smtClean="0"/>
              <a:t>04-Jul-24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1905970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F68E0F1-A83A-4736-90DB-B0D12064FF13}" type="datetimeFigureOut">
              <a:rPr lang="en-US" smtClean="0"/>
              <a:t>04-Jul-24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134053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dirty="0"/>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dirty="0"/>
          </a:p>
        </p:txBody>
      </p:sp>
    </p:spTree>
    <p:extLst>
      <p:ext uri="{BB962C8B-B14F-4D97-AF65-F5344CB8AC3E}">
        <p14:creationId xmlns:p14="http://schemas.microsoft.com/office/powerpoint/2010/main" val="155596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8E0F1-A83A-4736-90DB-B0D12064FF13}" type="datetimeFigureOut">
              <a:rPr lang="en-US" smtClean="0"/>
              <a:t>04-Jul-24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334221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8E0F1-A83A-4736-90DB-B0D12064FF13}" type="datetimeFigureOut">
              <a:rPr lang="en-US" smtClean="0"/>
              <a:t>04-Jul-24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270060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8E0F1-A83A-4736-90DB-B0D12064FF13}" type="datetimeFigureOut">
              <a:rPr lang="en-US" smtClean="0"/>
              <a:t>04-Jul-24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215265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68E0F1-A83A-4736-90DB-B0D12064FF13}" type="datetimeFigureOut">
              <a:rPr lang="en-US" smtClean="0"/>
              <a:t>04-Jul-24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270160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68E0F1-A83A-4736-90DB-B0D12064FF13}" type="datetimeFigureOut">
              <a:rPr lang="en-US" smtClean="0"/>
              <a:t>04-Jul-24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140926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E0F1-A83A-4736-90DB-B0D12064FF13}" type="datetimeFigureOut">
              <a:rPr lang="en-US" smtClean="0"/>
              <a:t>04-Jul-24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302626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8E0F1-A83A-4736-90DB-B0D12064FF13}" type="datetimeFigureOut">
              <a:rPr lang="en-US" smtClean="0"/>
              <a:t>04-Jul-24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351746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8E0F1-A83A-4736-90DB-B0D12064FF13}" type="datetimeFigureOut">
              <a:rPr lang="en-US" smtClean="0"/>
              <a:t>04-Jul-24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45ED912-8D57-4FF2-AF36-67444BD6F5B5}" type="slidenum">
              <a:rPr lang="en-US" smtClean="0"/>
              <a:t>‹#›</a:t>
            </a:fld>
            <a:endParaRPr lang="en-US"/>
          </a:p>
        </p:txBody>
      </p:sp>
    </p:spTree>
    <p:extLst>
      <p:ext uri="{BB962C8B-B14F-4D97-AF65-F5344CB8AC3E}">
        <p14:creationId xmlns:p14="http://schemas.microsoft.com/office/powerpoint/2010/main" val="101552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F68E0F1-A83A-4736-90DB-B0D12064FF13}" type="datetimeFigureOut">
              <a:rPr lang="en-US" smtClean="0"/>
              <a:t>04-Jul-24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45ED912-8D57-4FF2-AF36-67444BD6F5B5}" type="slidenum">
              <a:rPr lang="en-US" smtClean="0"/>
              <a:t>‹#›</a:t>
            </a:fld>
            <a:endParaRPr lang="en-US"/>
          </a:p>
        </p:txBody>
      </p:sp>
    </p:spTree>
    <p:extLst>
      <p:ext uri="{BB962C8B-B14F-4D97-AF65-F5344CB8AC3E}">
        <p14:creationId xmlns:p14="http://schemas.microsoft.com/office/powerpoint/2010/main" val="37206806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1"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711235"/>
            <a:ext cx="10066040" cy="4336868"/>
          </a:xfrm>
        </p:spPr>
        <p:txBody>
          <a:bodyPr>
            <a:normAutofit/>
          </a:bodyPr>
          <a:lstStyle/>
          <a:p>
            <a:pPr algn="ctr"/>
            <a:r>
              <a:rPr lang="en-US" sz="4800" b="1" dirty="0" smtClean="0">
                <a:latin typeface="Book Antiqua" panose="02040602050305030304" pitchFamily="18" charset="0"/>
              </a:rPr>
              <a:t>PAKİSTAN </a:t>
            </a:r>
            <a:r>
              <a:rPr lang="en-US" sz="4800" b="1" dirty="0" smtClean="0">
                <a:latin typeface="Book Antiqua" panose="02040602050305030304" pitchFamily="18" charset="0"/>
              </a:rPr>
              <a:t>2. ULUSLARARASI YİYECEK </a:t>
            </a:r>
            <a:r>
              <a:rPr lang="en-US" sz="4800" b="1" dirty="0">
                <a:latin typeface="Book Antiqua" panose="02040602050305030304" pitchFamily="18" charset="0"/>
              </a:rPr>
              <a:t>&amp; </a:t>
            </a:r>
            <a:r>
              <a:rPr lang="en-US" sz="4800" b="1" dirty="0" smtClean="0">
                <a:latin typeface="Book Antiqua" panose="02040602050305030304" pitchFamily="18" charset="0"/>
              </a:rPr>
              <a:t>TARIM FUARI</a:t>
            </a:r>
            <a:r>
              <a:rPr lang="en-US" sz="4800" b="1" dirty="0">
                <a:latin typeface="Book Antiqua" panose="02040602050305030304" pitchFamily="18" charset="0"/>
              </a:rPr>
              <a:t/>
            </a:r>
            <a:br>
              <a:rPr lang="en-US" sz="4800" b="1" dirty="0">
                <a:latin typeface="Book Antiqua" panose="02040602050305030304" pitchFamily="18" charset="0"/>
              </a:rPr>
            </a:br>
            <a:r>
              <a:rPr lang="en-US" sz="4800" b="1" dirty="0" smtClean="0">
                <a:latin typeface="Book Antiqua" panose="02040602050305030304" pitchFamily="18" charset="0"/>
              </a:rPr>
              <a:t>9</a:t>
            </a:r>
            <a:r>
              <a:rPr lang="en-US" sz="4800" b="1" baseline="30000" dirty="0">
                <a:latin typeface="Book Antiqua" panose="02040602050305030304" pitchFamily="18" charset="0"/>
              </a:rPr>
              <a:t> </a:t>
            </a:r>
            <a:r>
              <a:rPr lang="en-US" sz="4800" b="1" dirty="0" smtClean="0">
                <a:latin typeface="Book Antiqua" panose="02040602050305030304" pitchFamily="18" charset="0"/>
              </a:rPr>
              <a:t>-11 </a:t>
            </a:r>
            <a:r>
              <a:rPr lang="en-US" sz="4800" b="1" dirty="0" err="1" smtClean="0">
                <a:latin typeface="Book Antiqua" panose="02040602050305030304" pitchFamily="18" charset="0"/>
              </a:rPr>
              <a:t>Ağustos</a:t>
            </a:r>
            <a:r>
              <a:rPr lang="en-US" sz="4800" b="1" dirty="0" smtClean="0">
                <a:latin typeface="Book Antiqua" panose="02040602050305030304" pitchFamily="18" charset="0"/>
              </a:rPr>
              <a:t>, </a:t>
            </a:r>
            <a:r>
              <a:rPr lang="en-US" sz="4800" b="1" dirty="0">
                <a:latin typeface="Book Antiqua" panose="02040602050305030304" pitchFamily="18" charset="0"/>
              </a:rPr>
              <a:t>Expo Centre, Karachi</a:t>
            </a:r>
            <a:br>
              <a:rPr lang="en-US" sz="4800" b="1" dirty="0">
                <a:latin typeface="Book Antiqua" panose="02040602050305030304" pitchFamily="18" charset="0"/>
              </a:rPr>
            </a:br>
            <a:r>
              <a:rPr lang="en-US" sz="4800" b="1" dirty="0">
                <a:latin typeface="Book Antiqua" panose="02040602050305030304" pitchFamily="18" charset="0"/>
              </a:rPr>
              <a:t/>
            </a:r>
            <a:br>
              <a:rPr lang="en-US" sz="4800" b="1" dirty="0">
                <a:latin typeface="Book Antiqua" panose="02040602050305030304" pitchFamily="18" charset="0"/>
              </a:rPr>
            </a:br>
            <a:r>
              <a:rPr lang="en-US" sz="4800" b="1" dirty="0">
                <a:latin typeface="Book Antiqua" panose="02040602050305030304" pitchFamily="18" charset="0"/>
              </a:rPr>
              <a:t>FOODAG 2024</a:t>
            </a:r>
          </a:p>
        </p:txBody>
      </p:sp>
      <p:sp>
        <p:nvSpPr>
          <p:cNvPr id="3" name="Subtitle 2"/>
          <p:cNvSpPr>
            <a:spLocks noGrp="1"/>
          </p:cNvSpPr>
          <p:nvPr>
            <p:ph type="subTitle" idx="1"/>
          </p:nvPr>
        </p:nvSpPr>
        <p:spPr>
          <a:xfrm>
            <a:off x="1154955" y="940526"/>
            <a:ext cx="9857034" cy="4193178"/>
          </a:xfrm>
        </p:spPr>
        <p:txBody>
          <a:bodyPr>
            <a:normAutofit/>
          </a:bodyPr>
          <a:lstStyle/>
          <a:p>
            <a:endParaRPr lang="en-US" b="1" dirty="0">
              <a:latin typeface="Book Antiqua" panose="02040602050305030304" pitchFamily="18" charset="0"/>
            </a:endParaRPr>
          </a:p>
          <a:p>
            <a:endParaRPr lang="en-US" b="1" cap="none" dirty="0">
              <a:latin typeface="Book Antiqua" panose="02040602050305030304" pitchFamily="18" charset="0"/>
            </a:endParaRPr>
          </a:p>
        </p:txBody>
      </p:sp>
    </p:spTree>
    <p:extLst>
      <p:ext uri="{BB962C8B-B14F-4D97-AF65-F5344CB8AC3E}">
        <p14:creationId xmlns:p14="http://schemas.microsoft.com/office/powerpoint/2010/main" val="35910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Book Antiqua" panose="02040602050305030304" pitchFamily="18" charset="0"/>
              </a:rPr>
              <a:t>PİRİNÇ -DEVAMI</a:t>
            </a:r>
            <a:endParaRPr lang="en-US"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1154954" y="2603500"/>
            <a:ext cx="10405675" cy="2804523"/>
          </a:xfrm>
        </p:spPr>
        <p:txBody>
          <a:bodyPr>
            <a:noAutofit/>
          </a:bodyPr>
          <a:lstStyle/>
          <a:p>
            <a:pPr algn="just"/>
            <a:r>
              <a:rPr lang="en-US" sz="2000" dirty="0">
                <a:solidFill>
                  <a:schemeClr val="tx1"/>
                </a:solidFill>
                <a:latin typeface="Book Antiqua" panose="02040602050305030304" pitchFamily="18" charset="0"/>
              </a:rPr>
              <a:t>Pakistan </a:t>
            </a:r>
            <a:r>
              <a:rPr lang="en-US" sz="2000" dirty="0" err="1">
                <a:solidFill>
                  <a:schemeClr val="tx1"/>
                </a:solidFill>
                <a:latin typeface="Book Antiqua" panose="02040602050305030304" pitchFamily="18" charset="0"/>
              </a:rPr>
              <a:t>pirinci</a:t>
            </a:r>
            <a:r>
              <a:rPr lang="en-US" sz="2000" dirty="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güvenilirdir</a:t>
            </a:r>
            <a:r>
              <a:rPr lang="en-US" sz="2000" dirty="0" smtClean="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çünkü</a:t>
            </a:r>
            <a:r>
              <a:rPr lang="en-US" sz="2000" dirty="0">
                <a:solidFill>
                  <a:schemeClr val="tx1"/>
                </a:solidFill>
                <a:latin typeface="Book Antiqua" panose="02040602050305030304" pitchFamily="18" charset="0"/>
              </a:rPr>
              <a:t> Pakistan </a:t>
            </a:r>
            <a:r>
              <a:rPr lang="en-US" sz="2000" dirty="0" err="1" smtClean="0">
                <a:solidFill>
                  <a:schemeClr val="tx1"/>
                </a:solidFill>
                <a:latin typeface="Book Antiqua" panose="02040602050305030304" pitchFamily="18" charset="0"/>
              </a:rPr>
              <a:t>hiç</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bir</a:t>
            </a:r>
            <a:r>
              <a:rPr lang="en-US" sz="2000" dirty="0" smtClean="0">
                <a:solidFill>
                  <a:schemeClr val="tx1"/>
                </a:solidFill>
                <a:latin typeface="Book Antiqua" panose="02040602050305030304" pitchFamily="18" charset="0"/>
              </a:rPr>
              <a:t> </a:t>
            </a:r>
            <a:r>
              <a:rPr lang="en-US" sz="2000" dirty="0">
                <a:solidFill>
                  <a:schemeClr val="tx1"/>
                </a:solidFill>
                <a:latin typeface="Book Antiqua" panose="02040602050305030304" pitchFamily="18" charset="0"/>
              </a:rPr>
              <a:t>zaman </a:t>
            </a:r>
            <a:r>
              <a:rPr lang="en-US" sz="2000" dirty="0" err="1" smtClean="0">
                <a:solidFill>
                  <a:schemeClr val="tx1"/>
                </a:solidFill>
                <a:latin typeface="Book Antiqua" panose="02040602050305030304" pitchFamily="18" charset="0"/>
              </a:rPr>
              <a:t>pirinç</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ihracatını</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yasaklamamıştır</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Hindistan’da</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bu</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yasak</a:t>
            </a:r>
            <a:r>
              <a:rPr lang="en-US" sz="2000" dirty="0" smtClean="0">
                <a:solidFill>
                  <a:schemeClr val="tx1"/>
                </a:solidFill>
                <a:latin typeface="Book Antiqua" panose="02040602050305030304" pitchFamily="18" charset="0"/>
              </a:rPr>
              <a:t> 2007'de </a:t>
            </a:r>
            <a:r>
              <a:rPr lang="en-US" sz="2000" dirty="0" err="1">
                <a:solidFill>
                  <a:schemeClr val="tx1"/>
                </a:solidFill>
                <a:latin typeface="Book Antiqua" panose="02040602050305030304" pitchFamily="18" charset="0"/>
              </a:rPr>
              <a:t>ve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şimdi</a:t>
            </a:r>
            <a:r>
              <a:rPr lang="en-US" sz="2000" dirty="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olmuştur</a:t>
            </a:r>
            <a:r>
              <a:rPr lang="en-US" sz="2000" dirty="0" smtClean="0">
                <a:solidFill>
                  <a:schemeClr val="tx1"/>
                </a:solidFill>
                <a:latin typeface="Book Antiqua" panose="02040602050305030304" pitchFamily="18" charset="0"/>
              </a:rPr>
              <a:t>.)</a:t>
            </a:r>
          </a:p>
          <a:p>
            <a:pPr algn="just"/>
            <a:r>
              <a:rPr lang="en-US" sz="2000" dirty="0" err="1" smtClean="0">
                <a:solidFill>
                  <a:schemeClr val="tx1"/>
                </a:solidFill>
                <a:latin typeface="Book Antiqua" panose="02040602050305030304" pitchFamily="18" charset="0"/>
              </a:rPr>
              <a:t>Pirinç</a:t>
            </a:r>
            <a:r>
              <a:rPr lang="en-US" sz="2000" dirty="0" smtClean="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ekim</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alanı</a:t>
            </a:r>
            <a:r>
              <a:rPr lang="en-US" sz="2000" dirty="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verimlilik</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artışıyla</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orantılı</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olarak</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artmaktadır</a:t>
            </a:r>
            <a:r>
              <a:rPr lang="en-US" sz="2000" dirty="0" smtClean="0">
                <a:solidFill>
                  <a:schemeClr val="tx1"/>
                </a:solidFill>
                <a:latin typeface="Book Antiqua" panose="02040602050305030304" pitchFamily="18" charset="0"/>
              </a:rPr>
              <a:t>.</a:t>
            </a:r>
          </a:p>
          <a:p>
            <a:pPr algn="just"/>
            <a:r>
              <a:rPr lang="en-US" sz="2000" dirty="0" smtClean="0">
                <a:solidFill>
                  <a:schemeClr val="tx1"/>
                </a:solidFill>
                <a:latin typeface="Book Antiqua" panose="02040602050305030304" pitchFamily="18" charset="0"/>
              </a:rPr>
              <a:t>Son </a:t>
            </a:r>
            <a:r>
              <a:rPr lang="en-US" sz="2000" dirty="0">
                <a:solidFill>
                  <a:schemeClr val="tx1"/>
                </a:solidFill>
                <a:latin typeface="Book Antiqua" panose="02040602050305030304" pitchFamily="18" charset="0"/>
              </a:rPr>
              <a:t>5 </a:t>
            </a:r>
            <a:r>
              <a:rPr lang="en-US" sz="2000" dirty="0" err="1">
                <a:solidFill>
                  <a:schemeClr val="tx1"/>
                </a:solidFill>
                <a:latin typeface="Book Antiqua" panose="02040602050305030304" pitchFamily="18" charset="0"/>
              </a:rPr>
              <a:t>yılda</a:t>
            </a:r>
            <a:r>
              <a:rPr lang="en-US" sz="2000" dirty="0">
                <a:solidFill>
                  <a:schemeClr val="tx1"/>
                </a:solidFill>
                <a:latin typeface="Book Antiqua" panose="02040602050305030304" pitchFamily="18" charset="0"/>
              </a:rPr>
              <a:t> 10'dan </a:t>
            </a:r>
            <a:r>
              <a:rPr lang="en-US" sz="2000" dirty="0" err="1">
                <a:solidFill>
                  <a:schemeClr val="tx1"/>
                </a:solidFill>
                <a:latin typeface="Book Antiqua" panose="02040602050305030304" pitchFamily="18" charset="0"/>
              </a:rPr>
              <a:t>fazla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yeni</a:t>
            </a:r>
            <a:r>
              <a:rPr lang="en-US" sz="2000" dirty="0">
                <a:solidFill>
                  <a:schemeClr val="tx1"/>
                </a:solidFill>
                <a:latin typeface="Book Antiqua" panose="02040602050305030304" pitchFamily="18" charset="0"/>
              </a:rPr>
              <a:t> </a:t>
            </a:r>
            <a:r>
              <a:rPr lang="en-US" sz="2000" dirty="0" smtClean="0">
                <a:solidFill>
                  <a:schemeClr val="tx1"/>
                </a:solidFill>
                <a:latin typeface="Book Antiqua" panose="02040602050305030304" pitchFamily="18" charset="0"/>
              </a:rPr>
              <a:t>Basmati </a:t>
            </a:r>
            <a:r>
              <a:rPr lang="en-US" sz="2000" dirty="0">
                <a:solidFill>
                  <a:schemeClr val="tx1"/>
                </a:solidFill>
                <a:latin typeface="Book Antiqua" panose="02040602050305030304" pitchFamily="18" charset="0"/>
              </a:rPr>
              <a:t>/ </a:t>
            </a:r>
            <a:r>
              <a:rPr lang="en-US" sz="2000" dirty="0" smtClean="0">
                <a:solidFill>
                  <a:schemeClr val="tx1"/>
                </a:solidFill>
                <a:latin typeface="Book Antiqua" panose="02040602050305030304" pitchFamily="18" charset="0"/>
              </a:rPr>
              <a:t>Basmati </a:t>
            </a:r>
            <a:r>
              <a:rPr lang="en-US" sz="2000" dirty="0" err="1">
                <a:solidFill>
                  <a:schemeClr val="tx1"/>
                </a:solidFill>
                <a:latin typeface="Book Antiqua" panose="02040602050305030304" pitchFamily="18" charset="0"/>
              </a:rPr>
              <a:t>olmayan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h</a:t>
            </a:r>
            <a:r>
              <a:rPr lang="en-US" sz="2000" dirty="0" err="1" smtClean="0">
                <a:solidFill>
                  <a:schemeClr val="tx1"/>
                </a:solidFill>
                <a:latin typeface="Book Antiqua" panose="02040602050305030304" pitchFamily="18" charset="0"/>
              </a:rPr>
              <a:t>ibrit</a:t>
            </a:r>
            <a:r>
              <a:rPr lang="en-US" sz="2000" dirty="0" smtClean="0">
                <a:solidFill>
                  <a:schemeClr val="tx1"/>
                </a:solidFill>
                <a:latin typeface="Book Antiqua" panose="02040602050305030304" pitchFamily="18" charset="0"/>
              </a:rPr>
              <a:t> </a:t>
            </a:r>
            <a:r>
              <a:rPr lang="en-US" sz="2000" dirty="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açık</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polinasyonlu</a:t>
            </a:r>
            <a:r>
              <a:rPr lang="en-US" sz="2000" dirty="0" smtClean="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çeşit</a:t>
            </a:r>
            <a:r>
              <a:rPr lang="en-US" sz="2000" dirty="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onaylanmıştır</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Yeni</a:t>
            </a:r>
            <a:r>
              <a:rPr lang="en-US" sz="2000" dirty="0" smtClean="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ekstra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uzun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taneli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çeşitler</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onay</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için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sırada</a:t>
            </a:r>
            <a:r>
              <a:rPr lang="en-US" sz="2000" dirty="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beklemektedir</a:t>
            </a:r>
            <a:r>
              <a:rPr lang="en-US" sz="2000" dirty="0" smtClean="0">
                <a:solidFill>
                  <a:schemeClr val="tx1"/>
                </a:solidFill>
                <a:latin typeface="Book Antiqua" panose="02040602050305030304" pitchFamily="18" charset="0"/>
              </a:rPr>
              <a:t>.</a:t>
            </a:r>
            <a:endParaRPr lang="en-US"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29193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Book Antiqua" panose="02040602050305030304" pitchFamily="18" charset="0"/>
              </a:rPr>
              <a:t>ET</a:t>
            </a:r>
            <a:endParaRPr lang="en-US"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1154954" y="2603500"/>
            <a:ext cx="10405675" cy="3076864"/>
          </a:xfrm>
        </p:spPr>
        <p:txBody>
          <a:bodyPr>
            <a:noAutofit/>
          </a:bodyPr>
          <a:lstStyle/>
          <a:p>
            <a:pPr algn="just"/>
            <a:r>
              <a:rPr lang="en-US" sz="2400" dirty="0">
                <a:latin typeface="Book Antiqua" panose="02040602050305030304" pitchFamily="18" charset="0"/>
              </a:rPr>
              <a:t>Pakistan 2023 </a:t>
            </a:r>
            <a:r>
              <a:rPr lang="en-US" sz="2400" dirty="0" err="1">
                <a:latin typeface="Book Antiqua" panose="02040602050305030304" pitchFamily="18" charset="0"/>
              </a:rPr>
              <a:t>yılında</a:t>
            </a:r>
            <a:r>
              <a:rPr lang="en-US" sz="2400" dirty="0">
                <a:latin typeface="Book Antiqua" panose="02040602050305030304" pitchFamily="18" charset="0"/>
              </a:rPr>
              <a:t> </a:t>
            </a:r>
            <a:r>
              <a:rPr lang="en-US" sz="2400" dirty="0" err="1" smtClean="0">
                <a:latin typeface="Book Antiqua" panose="02040602050305030304" pitchFamily="18" charset="0"/>
              </a:rPr>
              <a:t>yaklaşık</a:t>
            </a:r>
            <a:r>
              <a:rPr lang="en-US" sz="2400" dirty="0" smtClean="0">
                <a:latin typeface="Book Antiqua" panose="02040602050305030304" pitchFamily="18" charset="0"/>
              </a:rPr>
              <a:t> 386 </a:t>
            </a:r>
            <a:r>
              <a:rPr lang="en-US" sz="2400" dirty="0" err="1">
                <a:latin typeface="Book Antiqua" panose="02040602050305030304" pitchFamily="18" charset="0"/>
              </a:rPr>
              <a:t>Milyon</a:t>
            </a:r>
            <a:r>
              <a:rPr lang="en-US" sz="2400" dirty="0">
                <a:latin typeface="Book Antiqua" panose="02040602050305030304" pitchFamily="18" charset="0"/>
              </a:rPr>
              <a:t> ABD </a:t>
            </a:r>
            <a:r>
              <a:rPr lang="en-US" sz="2400" dirty="0" err="1">
                <a:latin typeface="Book Antiqua" panose="02040602050305030304" pitchFamily="18" charset="0"/>
              </a:rPr>
              <a:t>Doları</a:t>
            </a:r>
            <a:r>
              <a:rPr lang="en-US" sz="2400" dirty="0">
                <a:latin typeface="Book Antiqua" panose="02040602050305030304" pitchFamily="18" charset="0"/>
              </a:rPr>
              <a:t> </a:t>
            </a:r>
            <a:r>
              <a:rPr lang="en-US" sz="2400" dirty="0" err="1">
                <a:latin typeface="Book Antiqua" panose="02040602050305030304" pitchFamily="18" charset="0"/>
              </a:rPr>
              <a:t>değerinde</a:t>
            </a:r>
            <a:r>
              <a:rPr lang="en-US" sz="2400" dirty="0">
                <a:latin typeface="Book Antiqua" panose="02040602050305030304" pitchFamily="18" charset="0"/>
              </a:rPr>
              <a:t> et </a:t>
            </a:r>
            <a:r>
              <a:rPr lang="en-US" sz="2400" dirty="0" err="1">
                <a:latin typeface="Book Antiqua" panose="02040602050305030304" pitchFamily="18" charset="0"/>
              </a:rPr>
              <a:t>ihraç</a:t>
            </a:r>
            <a:r>
              <a:rPr lang="en-US" sz="2400" dirty="0">
                <a:latin typeface="Book Antiqua" panose="02040602050305030304" pitchFamily="18" charset="0"/>
              </a:rPr>
              <a:t> </a:t>
            </a:r>
            <a:r>
              <a:rPr lang="en-US" sz="2400" dirty="0" err="1" smtClean="0">
                <a:latin typeface="Book Antiqua" panose="02040602050305030304" pitchFamily="18" charset="0"/>
              </a:rPr>
              <a:t>etmiş</a:t>
            </a:r>
            <a:r>
              <a:rPr lang="en-US" sz="2400" dirty="0" smtClean="0">
                <a:latin typeface="Book Antiqua" panose="02040602050305030304" pitchFamily="18" charset="0"/>
              </a:rPr>
              <a:t> </a:t>
            </a:r>
            <a:r>
              <a:rPr lang="en-US" sz="2400" dirty="0" err="1" smtClean="0">
                <a:latin typeface="Book Antiqua" panose="02040602050305030304" pitchFamily="18" charset="0"/>
              </a:rPr>
              <a:t>ve</a:t>
            </a:r>
            <a:r>
              <a:rPr lang="en-US" sz="2400" dirty="0" smtClean="0">
                <a:latin typeface="Book Antiqua" panose="02040602050305030304" pitchFamily="18" charset="0"/>
              </a:rPr>
              <a:t> BAE</a:t>
            </a:r>
            <a:r>
              <a:rPr lang="en-US" sz="2400" dirty="0">
                <a:latin typeface="Book Antiqua" panose="02040602050305030304" pitchFamily="18" charset="0"/>
              </a:rPr>
              <a:t>, </a:t>
            </a:r>
            <a:r>
              <a:rPr lang="en-US" sz="2400" dirty="0" err="1">
                <a:latin typeface="Book Antiqua" panose="02040602050305030304" pitchFamily="18" charset="0"/>
              </a:rPr>
              <a:t>Suudi</a:t>
            </a:r>
            <a:r>
              <a:rPr lang="en-US" sz="2400" dirty="0">
                <a:latin typeface="Book Antiqua" panose="02040602050305030304" pitchFamily="18" charset="0"/>
              </a:rPr>
              <a:t> </a:t>
            </a:r>
            <a:r>
              <a:rPr lang="en-US" sz="2400" dirty="0" err="1">
                <a:latin typeface="Book Antiqua" panose="02040602050305030304" pitchFamily="18" charset="0"/>
              </a:rPr>
              <a:t>Arabistan</a:t>
            </a:r>
            <a:r>
              <a:rPr lang="en-US" sz="2400" dirty="0">
                <a:latin typeface="Book Antiqua" panose="02040602050305030304" pitchFamily="18" charset="0"/>
              </a:rPr>
              <a:t>, </a:t>
            </a:r>
            <a:r>
              <a:rPr lang="en-US" sz="2400" dirty="0" err="1">
                <a:latin typeface="Book Antiqua" panose="02040602050305030304" pitchFamily="18" charset="0"/>
              </a:rPr>
              <a:t>Kuveyt</a:t>
            </a:r>
            <a:r>
              <a:rPr lang="en-US" sz="2400" dirty="0">
                <a:latin typeface="Book Antiqua" panose="02040602050305030304" pitchFamily="18" charset="0"/>
              </a:rPr>
              <a:t>, </a:t>
            </a:r>
            <a:r>
              <a:rPr lang="en-US" sz="2400" dirty="0" err="1">
                <a:latin typeface="Book Antiqua" panose="02040602050305030304" pitchFamily="18" charset="0"/>
              </a:rPr>
              <a:t>Katar</a:t>
            </a:r>
            <a:r>
              <a:rPr lang="en-US" sz="2400" dirty="0">
                <a:latin typeface="Book Antiqua" panose="02040602050305030304" pitchFamily="18" charset="0"/>
              </a:rPr>
              <a:t> </a:t>
            </a:r>
            <a:r>
              <a:rPr lang="en-US" sz="2400" dirty="0" err="1">
                <a:latin typeface="Book Antiqua" panose="02040602050305030304" pitchFamily="18" charset="0"/>
              </a:rPr>
              <a:t>ve</a:t>
            </a:r>
            <a:r>
              <a:rPr lang="en-US" sz="2400" dirty="0">
                <a:latin typeface="Book Antiqua" panose="02040602050305030304" pitchFamily="18" charset="0"/>
              </a:rPr>
              <a:t> </a:t>
            </a:r>
            <a:r>
              <a:rPr lang="en-US" sz="2400" dirty="0" err="1">
                <a:latin typeface="Book Antiqua" panose="02040602050305030304" pitchFamily="18" charset="0"/>
              </a:rPr>
              <a:t>Bahreyn</a:t>
            </a:r>
            <a:r>
              <a:rPr lang="en-US" sz="2400" dirty="0">
                <a:latin typeface="Book Antiqua" panose="02040602050305030304" pitchFamily="18" charset="0"/>
              </a:rPr>
              <a:t> </a:t>
            </a:r>
            <a:r>
              <a:rPr lang="en-US" sz="2400" dirty="0" err="1">
                <a:latin typeface="Book Antiqua" panose="02040602050305030304" pitchFamily="18" charset="0"/>
              </a:rPr>
              <a:t>en</a:t>
            </a:r>
            <a:r>
              <a:rPr lang="en-US" sz="2400" dirty="0">
                <a:latin typeface="Book Antiqua" panose="02040602050305030304" pitchFamily="18" charset="0"/>
              </a:rPr>
              <a:t> </a:t>
            </a:r>
            <a:r>
              <a:rPr lang="en-US" sz="2400" dirty="0" err="1">
                <a:latin typeface="Book Antiqua" panose="02040602050305030304" pitchFamily="18" charset="0"/>
              </a:rPr>
              <a:t>çok</a:t>
            </a:r>
            <a:r>
              <a:rPr lang="en-US" sz="2400" dirty="0">
                <a:latin typeface="Book Antiqua" panose="02040602050305030304" pitchFamily="18" charset="0"/>
              </a:rPr>
              <a:t> </a:t>
            </a:r>
            <a:r>
              <a:rPr lang="en-US" sz="2400" dirty="0" err="1">
                <a:latin typeface="Book Antiqua" panose="02040602050305030304" pitchFamily="18" charset="0"/>
              </a:rPr>
              <a:t>ihracat</a:t>
            </a:r>
            <a:r>
              <a:rPr lang="en-US" sz="2400" dirty="0">
                <a:latin typeface="Book Antiqua" panose="02040602050305030304" pitchFamily="18" charset="0"/>
              </a:rPr>
              <a:t> </a:t>
            </a:r>
            <a:r>
              <a:rPr lang="en-US" sz="2400" dirty="0" err="1">
                <a:latin typeface="Book Antiqua" panose="02040602050305030304" pitchFamily="18" charset="0"/>
              </a:rPr>
              <a:t>yapılan</a:t>
            </a:r>
            <a:r>
              <a:rPr lang="en-US" sz="2400" dirty="0">
                <a:latin typeface="Book Antiqua" panose="02040602050305030304" pitchFamily="18" charset="0"/>
              </a:rPr>
              <a:t> </a:t>
            </a:r>
            <a:r>
              <a:rPr lang="en-US" sz="2400" dirty="0" err="1">
                <a:latin typeface="Book Antiqua" panose="02040602050305030304" pitchFamily="18" charset="0"/>
              </a:rPr>
              <a:t>pazarlar</a:t>
            </a:r>
            <a:r>
              <a:rPr lang="en-US" sz="2400" dirty="0">
                <a:latin typeface="Book Antiqua" panose="02040602050305030304" pitchFamily="18" charset="0"/>
              </a:rPr>
              <a:t> </a:t>
            </a:r>
            <a:r>
              <a:rPr lang="en-US" sz="2400" dirty="0" err="1" smtClean="0">
                <a:latin typeface="Book Antiqua" panose="02040602050305030304" pitchFamily="18" charset="0"/>
              </a:rPr>
              <a:t>olmuştur</a:t>
            </a:r>
            <a:r>
              <a:rPr lang="en-US" sz="2400" dirty="0" smtClean="0">
                <a:latin typeface="Book Antiqua" panose="02040602050305030304" pitchFamily="18" charset="0"/>
              </a:rPr>
              <a:t>.</a:t>
            </a:r>
          </a:p>
          <a:p>
            <a:pPr algn="just"/>
            <a:r>
              <a:rPr lang="en-US" sz="2400" dirty="0" err="1" smtClean="0">
                <a:latin typeface="Book Antiqua" panose="02040602050305030304" pitchFamily="18" charset="0"/>
              </a:rPr>
              <a:t>Avantajları</a:t>
            </a:r>
            <a:r>
              <a:rPr lang="en-US" sz="2400" dirty="0" smtClean="0">
                <a:latin typeface="Book Antiqua" panose="02040602050305030304" pitchFamily="18" charset="0"/>
              </a:rPr>
              <a:t>, </a:t>
            </a:r>
            <a:r>
              <a:rPr lang="en-US" sz="2400" dirty="0" err="1" smtClean="0">
                <a:latin typeface="Book Antiqua" panose="02040602050305030304" pitchFamily="18" charset="0"/>
              </a:rPr>
              <a:t>KİK'e</a:t>
            </a:r>
            <a:r>
              <a:rPr lang="en-US" sz="2400" dirty="0" smtClean="0">
                <a:latin typeface="Book Antiqua" panose="02040602050305030304" pitchFamily="18" charset="0"/>
              </a:rPr>
              <a:t> </a:t>
            </a:r>
            <a:r>
              <a:rPr lang="en-US" sz="2400" dirty="0" err="1">
                <a:latin typeface="Book Antiqua" panose="02040602050305030304" pitchFamily="18" charset="0"/>
              </a:rPr>
              <a:t>coğrafi</a:t>
            </a:r>
            <a:r>
              <a:rPr lang="en-US" sz="2400" dirty="0">
                <a:latin typeface="Book Antiqua" panose="02040602050305030304" pitchFamily="18" charset="0"/>
              </a:rPr>
              <a:t> </a:t>
            </a:r>
            <a:r>
              <a:rPr lang="en-US" sz="2400" dirty="0" err="1">
                <a:latin typeface="Book Antiqua" panose="02040602050305030304" pitchFamily="18" charset="0"/>
              </a:rPr>
              <a:t>yakınlık</a:t>
            </a:r>
            <a:r>
              <a:rPr lang="en-US" sz="2400" dirty="0">
                <a:latin typeface="Book Antiqua" panose="02040602050305030304" pitchFamily="18" charset="0"/>
              </a:rPr>
              <a:t>, </a:t>
            </a:r>
            <a:r>
              <a:rPr lang="en-US" sz="2400" dirty="0" err="1">
                <a:latin typeface="Book Antiqua" panose="02040602050305030304" pitchFamily="18" charset="0"/>
              </a:rPr>
              <a:t>Orta</a:t>
            </a:r>
            <a:r>
              <a:rPr lang="en-US" sz="2400" dirty="0">
                <a:latin typeface="Book Antiqua" panose="02040602050305030304" pitchFamily="18" charset="0"/>
              </a:rPr>
              <a:t> </a:t>
            </a:r>
            <a:r>
              <a:rPr lang="en-US" sz="2400" dirty="0" err="1">
                <a:latin typeface="Book Antiqua" panose="02040602050305030304" pitchFamily="18" charset="0"/>
              </a:rPr>
              <a:t>Asya</a:t>
            </a:r>
            <a:r>
              <a:rPr lang="en-US" sz="2400" dirty="0">
                <a:latin typeface="Book Antiqua" panose="02040602050305030304" pitchFamily="18" charset="0"/>
              </a:rPr>
              <a:t> </a:t>
            </a:r>
            <a:r>
              <a:rPr lang="en-US" sz="2400" dirty="0" err="1">
                <a:latin typeface="Book Antiqua" panose="02040602050305030304" pitchFamily="18" charset="0"/>
              </a:rPr>
              <a:t>ve</a:t>
            </a:r>
            <a:r>
              <a:rPr lang="en-US" sz="2400" dirty="0">
                <a:latin typeface="Book Antiqua" panose="02040602050305030304" pitchFamily="18" charset="0"/>
              </a:rPr>
              <a:t> </a:t>
            </a:r>
            <a:r>
              <a:rPr lang="en-US" sz="2400" dirty="0" err="1">
                <a:latin typeface="Book Antiqua" panose="02040602050305030304" pitchFamily="18" charset="0"/>
              </a:rPr>
              <a:t>Çin'e</a:t>
            </a:r>
            <a:r>
              <a:rPr lang="en-US" sz="2400" dirty="0">
                <a:latin typeface="Book Antiqua" panose="02040602050305030304" pitchFamily="18" charset="0"/>
              </a:rPr>
              <a:t> </a:t>
            </a:r>
            <a:r>
              <a:rPr lang="en-US" sz="2400" dirty="0" err="1">
                <a:latin typeface="Book Antiqua" panose="02040602050305030304" pitchFamily="18" charset="0"/>
              </a:rPr>
              <a:t>karayolu</a:t>
            </a:r>
            <a:r>
              <a:rPr lang="en-US" sz="2400" dirty="0">
                <a:latin typeface="Book Antiqua" panose="02040602050305030304" pitchFamily="18" charset="0"/>
              </a:rPr>
              <a:t> </a:t>
            </a:r>
            <a:r>
              <a:rPr lang="en-US" sz="2400" dirty="0" err="1">
                <a:latin typeface="Book Antiqua" panose="02040602050305030304" pitchFamily="18" charset="0"/>
              </a:rPr>
              <a:t>erişimi</a:t>
            </a:r>
            <a:r>
              <a:rPr lang="en-US" sz="2400" dirty="0">
                <a:latin typeface="Book Antiqua" panose="02040602050305030304" pitchFamily="18" charset="0"/>
              </a:rPr>
              <a:t>, </a:t>
            </a:r>
            <a:r>
              <a:rPr lang="en-US" sz="2400" dirty="0" err="1" smtClean="0">
                <a:latin typeface="Book Antiqua" panose="02040602050305030304" pitchFamily="18" charset="0"/>
              </a:rPr>
              <a:t>ilkel</a:t>
            </a:r>
            <a:r>
              <a:rPr lang="en-US" sz="2400" dirty="0" smtClean="0">
                <a:latin typeface="Book Antiqua" panose="02040602050305030304" pitchFamily="18" charset="0"/>
              </a:rPr>
              <a:t> </a:t>
            </a:r>
            <a:r>
              <a:rPr lang="en-US" sz="2400" dirty="0" err="1">
                <a:latin typeface="Book Antiqua" panose="02040602050305030304" pitchFamily="18" charset="0"/>
              </a:rPr>
              <a:t>tarım</a:t>
            </a:r>
            <a:r>
              <a:rPr lang="en-US" sz="2400" dirty="0">
                <a:latin typeface="Book Antiqua" panose="02040602050305030304" pitchFamily="18" charset="0"/>
              </a:rPr>
              <a:t> </a:t>
            </a:r>
            <a:r>
              <a:rPr lang="en-US" sz="2400" dirty="0" err="1">
                <a:latin typeface="Book Antiqua" panose="02040602050305030304" pitchFamily="18" charset="0"/>
              </a:rPr>
              <a:t>uygulamaları</a:t>
            </a:r>
            <a:r>
              <a:rPr lang="en-US" sz="2400" dirty="0">
                <a:latin typeface="Book Antiqua" panose="02040602050305030304" pitchFamily="18" charset="0"/>
              </a:rPr>
              <a:t> </a:t>
            </a:r>
            <a:r>
              <a:rPr lang="en-US" sz="2400" dirty="0" err="1" smtClean="0">
                <a:latin typeface="Book Antiqua" panose="02040602050305030304" pitchFamily="18" charset="0"/>
              </a:rPr>
              <a:t>kullanılıyor</a:t>
            </a:r>
            <a:r>
              <a:rPr lang="en-US" sz="2400" dirty="0" smtClean="0">
                <a:latin typeface="Book Antiqua" panose="02040602050305030304" pitchFamily="18" charset="0"/>
              </a:rPr>
              <a:t> </a:t>
            </a:r>
            <a:r>
              <a:rPr lang="en-US" sz="2400" dirty="0" err="1" smtClean="0">
                <a:latin typeface="Book Antiqua" panose="02040602050305030304" pitchFamily="18" charset="0"/>
              </a:rPr>
              <a:t>olması</a:t>
            </a:r>
            <a:r>
              <a:rPr lang="en-US" sz="2400" dirty="0" smtClean="0">
                <a:latin typeface="Book Antiqua" panose="02040602050305030304" pitchFamily="18" charset="0"/>
              </a:rPr>
              <a:t> </a:t>
            </a:r>
            <a:r>
              <a:rPr lang="en-US" sz="2400" dirty="0" err="1" smtClean="0">
                <a:latin typeface="Book Antiqua" panose="02040602050305030304" pitchFamily="18" charset="0"/>
              </a:rPr>
              <a:t>sebebiyle</a:t>
            </a:r>
            <a:r>
              <a:rPr lang="en-US" sz="2400" dirty="0" smtClean="0">
                <a:latin typeface="Book Antiqua" panose="02040602050305030304" pitchFamily="18" charset="0"/>
              </a:rPr>
              <a:t> </a:t>
            </a:r>
            <a:r>
              <a:rPr lang="en-US" sz="2400" dirty="0" err="1" smtClean="0">
                <a:latin typeface="Book Antiqua" panose="02040602050305030304" pitchFamily="18" charset="0"/>
              </a:rPr>
              <a:t>hayvancılık</a:t>
            </a:r>
            <a:r>
              <a:rPr lang="en-US" sz="2400" dirty="0" smtClean="0">
                <a:latin typeface="Book Antiqua" panose="02040602050305030304" pitchFamily="18" charset="0"/>
              </a:rPr>
              <a:t> </a:t>
            </a:r>
            <a:r>
              <a:rPr lang="en-US" sz="2400" dirty="0" err="1">
                <a:latin typeface="Book Antiqua" panose="02040602050305030304" pitchFamily="18" charset="0"/>
              </a:rPr>
              <a:t>üretimini</a:t>
            </a:r>
            <a:r>
              <a:rPr lang="en-US" sz="2400" dirty="0">
                <a:latin typeface="Book Antiqua" panose="02040602050305030304" pitchFamily="18" charset="0"/>
              </a:rPr>
              <a:t> </a:t>
            </a:r>
            <a:r>
              <a:rPr lang="en-US" sz="2400" dirty="0" err="1">
                <a:latin typeface="Book Antiqua" panose="02040602050305030304" pitchFamily="18" charset="0"/>
              </a:rPr>
              <a:t>geliştirme</a:t>
            </a:r>
            <a:r>
              <a:rPr lang="en-US" sz="2400" dirty="0">
                <a:latin typeface="Book Antiqua" panose="02040602050305030304" pitchFamily="18" charset="0"/>
              </a:rPr>
              <a:t> </a:t>
            </a:r>
            <a:r>
              <a:rPr lang="en-US" sz="2400" dirty="0" err="1" smtClean="0">
                <a:latin typeface="Book Antiqua" panose="02040602050305030304" pitchFamily="18" charset="0"/>
              </a:rPr>
              <a:t>yaklaşımı</a:t>
            </a:r>
            <a:r>
              <a:rPr lang="en-US" sz="2400" dirty="0" smtClean="0">
                <a:latin typeface="Book Antiqua" panose="02040602050305030304" pitchFamily="18" charset="0"/>
              </a:rPr>
              <a:t>, </a:t>
            </a:r>
            <a:r>
              <a:rPr lang="en-US" sz="2400" dirty="0" err="1" smtClean="0">
                <a:latin typeface="Book Antiqua" panose="02040602050305030304" pitchFamily="18" charset="0"/>
              </a:rPr>
              <a:t>bol</a:t>
            </a:r>
            <a:r>
              <a:rPr lang="en-US" sz="2400" dirty="0" smtClean="0">
                <a:latin typeface="Book Antiqua" panose="02040602050305030304" pitchFamily="18" charset="0"/>
              </a:rPr>
              <a:t> </a:t>
            </a:r>
            <a:r>
              <a:rPr lang="en-US" sz="2400" dirty="0" err="1">
                <a:latin typeface="Book Antiqua" panose="02040602050305030304" pitchFamily="18" charset="0"/>
              </a:rPr>
              <a:t>miktarda</a:t>
            </a:r>
            <a:r>
              <a:rPr lang="en-US" sz="2400" dirty="0">
                <a:latin typeface="Book Antiqua" panose="02040602050305030304" pitchFamily="18" charset="0"/>
              </a:rPr>
              <a:t> </a:t>
            </a:r>
            <a:r>
              <a:rPr lang="en-US" sz="2400" dirty="0" err="1">
                <a:latin typeface="Book Antiqua" panose="02040602050305030304" pitchFamily="18" charset="0"/>
              </a:rPr>
              <a:t>yem</a:t>
            </a:r>
            <a:r>
              <a:rPr lang="en-US" sz="2400" dirty="0">
                <a:latin typeface="Book Antiqua" panose="02040602050305030304" pitchFamily="18" charset="0"/>
              </a:rPr>
              <a:t>/</a:t>
            </a:r>
            <a:r>
              <a:rPr lang="en-US" sz="2400" dirty="0" err="1">
                <a:latin typeface="Book Antiqua" panose="02040602050305030304" pitchFamily="18" charset="0"/>
              </a:rPr>
              <a:t>mısır</a:t>
            </a:r>
            <a:r>
              <a:rPr lang="en-US" sz="2400" dirty="0">
                <a:latin typeface="Book Antiqua" panose="02040602050305030304" pitchFamily="18" charset="0"/>
              </a:rPr>
              <a:t> </a:t>
            </a:r>
            <a:r>
              <a:rPr lang="en-US" sz="2400" dirty="0" err="1">
                <a:latin typeface="Book Antiqua" panose="02040602050305030304" pitchFamily="18" charset="0"/>
              </a:rPr>
              <a:t>üretimi</a:t>
            </a:r>
            <a:r>
              <a:rPr lang="en-US" sz="2400" dirty="0">
                <a:latin typeface="Book Antiqua" panose="02040602050305030304" pitchFamily="18" charset="0"/>
              </a:rPr>
              <a:t>, </a:t>
            </a:r>
            <a:r>
              <a:rPr lang="en-US" sz="2400" dirty="0" err="1">
                <a:latin typeface="Book Antiqua" panose="02040602050305030304" pitchFamily="18" charset="0"/>
              </a:rPr>
              <a:t>yurtiçi</a:t>
            </a:r>
            <a:r>
              <a:rPr lang="en-US" sz="2400" dirty="0">
                <a:latin typeface="Book Antiqua" panose="02040602050305030304" pitchFamily="18" charset="0"/>
              </a:rPr>
              <a:t> </a:t>
            </a:r>
            <a:r>
              <a:rPr lang="en-US" sz="2400" dirty="0" err="1">
                <a:latin typeface="Book Antiqua" panose="02040602050305030304" pitchFamily="18" charset="0"/>
              </a:rPr>
              <a:t>ve</a:t>
            </a:r>
            <a:r>
              <a:rPr lang="en-US" sz="2400" dirty="0">
                <a:latin typeface="Book Antiqua" panose="02040602050305030304" pitchFamily="18" charset="0"/>
              </a:rPr>
              <a:t> </a:t>
            </a:r>
            <a:r>
              <a:rPr lang="en-US" sz="2400" dirty="0" err="1">
                <a:latin typeface="Book Antiqua" panose="02040602050305030304" pitchFamily="18" charset="0"/>
              </a:rPr>
              <a:t>ihracat</a:t>
            </a:r>
            <a:r>
              <a:rPr lang="en-US" sz="2400" dirty="0">
                <a:latin typeface="Book Antiqua" panose="02040602050305030304" pitchFamily="18" charset="0"/>
              </a:rPr>
              <a:t> </a:t>
            </a:r>
            <a:r>
              <a:rPr lang="en-US" sz="2400" dirty="0" err="1">
                <a:latin typeface="Book Antiqua" panose="02040602050305030304" pitchFamily="18" charset="0"/>
              </a:rPr>
              <a:t>için</a:t>
            </a:r>
            <a:r>
              <a:rPr lang="en-US" sz="2400" dirty="0">
                <a:latin typeface="Book Antiqua" panose="02040602050305030304" pitchFamily="18" charset="0"/>
              </a:rPr>
              <a:t> </a:t>
            </a:r>
            <a:r>
              <a:rPr lang="en-US" sz="2400" dirty="0" err="1">
                <a:latin typeface="Book Antiqua" panose="02040602050305030304" pitchFamily="18" charset="0"/>
              </a:rPr>
              <a:t>katma</a:t>
            </a:r>
            <a:r>
              <a:rPr lang="en-US" sz="2400" dirty="0">
                <a:latin typeface="Book Antiqua" panose="02040602050305030304" pitchFamily="18" charset="0"/>
              </a:rPr>
              <a:t> </a:t>
            </a:r>
            <a:r>
              <a:rPr lang="en-US" sz="2400" dirty="0" err="1">
                <a:latin typeface="Book Antiqua" panose="02040602050305030304" pitchFamily="18" charset="0"/>
              </a:rPr>
              <a:t>değerli</a:t>
            </a:r>
            <a:r>
              <a:rPr lang="en-US" sz="2400" dirty="0">
                <a:latin typeface="Book Antiqua" panose="02040602050305030304" pitchFamily="18" charset="0"/>
              </a:rPr>
              <a:t>/</a:t>
            </a:r>
            <a:r>
              <a:rPr lang="en-US" sz="2400" dirty="0" err="1">
                <a:latin typeface="Book Antiqua" panose="02040602050305030304" pitchFamily="18" charset="0"/>
              </a:rPr>
              <a:t>daha</a:t>
            </a:r>
            <a:r>
              <a:rPr lang="en-US" sz="2400" dirty="0">
                <a:latin typeface="Book Antiqua" panose="02040602050305030304" pitchFamily="18" charset="0"/>
              </a:rPr>
              <a:t> </a:t>
            </a:r>
            <a:r>
              <a:rPr lang="en-US" sz="2400" dirty="0" err="1">
                <a:latin typeface="Book Antiqua" panose="02040602050305030304" pitchFamily="18" charset="0"/>
              </a:rPr>
              <a:t>fazla</a:t>
            </a:r>
            <a:r>
              <a:rPr lang="en-US" sz="2400" dirty="0">
                <a:latin typeface="Book Antiqua" panose="02040602050305030304" pitchFamily="18" charset="0"/>
              </a:rPr>
              <a:t> </a:t>
            </a:r>
            <a:r>
              <a:rPr lang="en-US" sz="2400" dirty="0" err="1">
                <a:latin typeface="Book Antiqua" panose="02040602050305030304" pitchFamily="18" charset="0"/>
              </a:rPr>
              <a:t>işlenmiş</a:t>
            </a:r>
            <a:r>
              <a:rPr lang="en-US" sz="2400" dirty="0">
                <a:latin typeface="Book Antiqua" panose="02040602050305030304" pitchFamily="18" charset="0"/>
              </a:rPr>
              <a:t> </a:t>
            </a:r>
            <a:r>
              <a:rPr lang="en-US" sz="2400" dirty="0" err="1" smtClean="0">
                <a:latin typeface="Book Antiqua" panose="02040602050305030304" pitchFamily="18" charset="0"/>
              </a:rPr>
              <a:t>ürünlerin</a:t>
            </a:r>
            <a:r>
              <a:rPr lang="en-US" sz="2400" dirty="0" smtClean="0">
                <a:latin typeface="Book Antiqua" panose="02040602050305030304" pitchFamily="18" charset="0"/>
              </a:rPr>
              <a:t> </a:t>
            </a:r>
            <a:r>
              <a:rPr lang="en-US" sz="2400" dirty="0" err="1" smtClean="0">
                <a:latin typeface="Book Antiqua" panose="02040602050305030304" pitchFamily="18" charset="0"/>
              </a:rPr>
              <a:t>üretimidir</a:t>
            </a:r>
            <a:r>
              <a:rPr lang="en-US" sz="2400" dirty="0" smtClean="0">
                <a:latin typeface="Book Antiqua" panose="02040602050305030304" pitchFamily="18" charset="0"/>
              </a:rPr>
              <a:t>.</a:t>
            </a:r>
            <a:endParaRPr lang="en-US" sz="2400" dirty="0">
              <a:latin typeface="Book Antiqua" panose="02040602050305030304" pitchFamily="18" charset="0"/>
            </a:endParaRPr>
          </a:p>
          <a:p>
            <a:pPr marL="0" indent="0" algn="just">
              <a:buNone/>
            </a:pPr>
            <a:endParaRPr lang="en-US"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77798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Book Antiqua" pitchFamily="18" charset="0"/>
              </a:rPr>
              <a:t>MEYVE VE SEBZELER</a:t>
            </a:r>
            <a:endParaRPr lang="en-US" sz="4000" b="1" dirty="0"/>
          </a:p>
        </p:txBody>
      </p:sp>
      <p:grpSp>
        <p:nvGrpSpPr>
          <p:cNvPr id="23" name="Group 22">
            <a:extLst>
              <a:ext uri="{FF2B5EF4-FFF2-40B4-BE49-F238E27FC236}">
                <a16:creationId xmlns:a16="http://schemas.microsoft.com/office/drawing/2014/main" id="{8DBF2734-1320-4DB7-B21C-729FF72236B4}"/>
              </a:ext>
            </a:extLst>
          </p:cNvPr>
          <p:cNvGrpSpPr/>
          <p:nvPr/>
        </p:nvGrpSpPr>
        <p:grpSpPr>
          <a:xfrm>
            <a:off x="6172200" y="2057400"/>
            <a:ext cx="54144" cy="2684492"/>
            <a:chOff x="4283968" y="1628800"/>
            <a:chExt cx="68958" cy="3419078"/>
          </a:xfrm>
        </p:grpSpPr>
        <p:sp>
          <p:nvSpPr>
            <p:cNvPr id="24" name="Rectangle 23">
              <a:extLst>
                <a:ext uri="{FF2B5EF4-FFF2-40B4-BE49-F238E27FC236}">
                  <a16:creationId xmlns:a16="http://schemas.microsoft.com/office/drawing/2014/main" id="{59CD0868-7B02-4C8F-97AD-3EDD77ED5F5D}"/>
                </a:ext>
              </a:extLst>
            </p:cNvPr>
            <p:cNvSpPr/>
            <p:nvPr/>
          </p:nvSpPr>
          <p:spPr>
            <a:xfrm>
              <a:off x="4283968" y="1628800"/>
              <a:ext cx="68958" cy="826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25" name="Rectangle 24">
              <a:extLst>
                <a:ext uri="{FF2B5EF4-FFF2-40B4-BE49-F238E27FC236}">
                  <a16:creationId xmlns:a16="http://schemas.microsoft.com/office/drawing/2014/main" id="{0213130A-304B-4766-A048-43B929B2A95D}"/>
                </a:ext>
              </a:extLst>
            </p:cNvPr>
            <p:cNvSpPr/>
            <p:nvPr/>
          </p:nvSpPr>
          <p:spPr>
            <a:xfrm>
              <a:off x="4283968" y="2492896"/>
              <a:ext cx="68958" cy="826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26" name="Rectangle 25">
              <a:extLst>
                <a:ext uri="{FF2B5EF4-FFF2-40B4-BE49-F238E27FC236}">
                  <a16:creationId xmlns:a16="http://schemas.microsoft.com/office/drawing/2014/main" id="{D8DB372F-791E-40F0-B150-752E76FB03EC}"/>
                </a:ext>
              </a:extLst>
            </p:cNvPr>
            <p:cNvSpPr/>
            <p:nvPr/>
          </p:nvSpPr>
          <p:spPr>
            <a:xfrm>
              <a:off x="4283968" y="3356992"/>
              <a:ext cx="68958" cy="8267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27" name="Rectangle 26">
              <a:extLst>
                <a:ext uri="{FF2B5EF4-FFF2-40B4-BE49-F238E27FC236}">
                  <a16:creationId xmlns:a16="http://schemas.microsoft.com/office/drawing/2014/main" id="{D74A3D49-2983-414A-B4F6-8FC6656B9469}"/>
                </a:ext>
              </a:extLst>
            </p:cNvPr>
            <p:cNvSpPr/>
            <p:nvPr/>
          </p:nvSpPr>
          <p:spPr>
            <a:xfrm>
              <a:off x="4283968" y="4221088"/>
              <a:ext cx="68958" cy="8267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grpSp>
      <p:cxnSp>
        <p:nvCxnSpPr>
          <p:cNvPr id="28" name="Straight Connector 27">
            <a:extLst>
              <a:ext uri="{FF2B5EF4-FFF2-40B4-BE49-F238E27FC236}">
                <a16:creationId xmlns:a16="http://schemas.microsoft.com/office/drawing/2014/main" id="{931DB602-0115-4271-91E7-AB7B8C0E082F}"/>
              </a:ext>
            </a:extLst>
          </p:cNvPr>
          <p:cNvCxnSpPr/>
          <p:nvPr/>
        </p:nvCxnSpPr>
        <p:spPr>
          <a:xfrm>
            <a:off x="7841231" y="2191660"/>
            <a:ext cx="321364" cy="1"/>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A6172F-80AC-4A7F-99F8-861F5D3D7766}"/>
              </a:ext>
            </a:extLst>
          </p:cNvPr>
          <p:cNvCxnSpPr/>
          <p:nvPr/>
        </p:nvCxnSpPr>
        <p:spPr>
          <a:xfrm>
            <a:off x="7841231" y="3937071"/>
            <a:ext cx="321364" cy="1"/>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02B02F-0ABC-4585-9479-C11BE187B57D}"/>
              </a:ext>
            </a:extLst>
          </p:cNvPr>
          <p:cNvCxnSpPr/>
          <p:nvPr/>
        </p:nvCxnSpPr>
        <p:spPr>
          <a:xfrm>
            <a:off x="7092576" y="4770256"/>
            <a:ext cx="321364" cy="1"/>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A4D7C5-EDD0-4849-BF37-B71A09C6DEEC}"/>
              </a:ext>
            </a:extLst>
          </p:cNvPr>
          <p:cNvCxnSpPr/>
          <p:nvPr/>
        </p:nvCxnSpPr>
        <p:spPr>
          <a:xfrm>
            <a:off x="7092576" y="2763467"/>
            <a:ext cx="321364" cy="1"/>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E79EF28-5FE9-499C-9257-17E52A8E35B5}"/>
              </a:ext>
            </a:extLst>
          </p:cNvPr>
          <p:cNvSpPr txBox="1"/>
          <p:nvPr/>
        </p:nvSpPr>
        <p:spPr>
          <a:xfrm>
            <a:off x="1670707" y="2249920"/>
            <a:ext cx="2574358" cy="1077218"/>
          </a:xfrm>
          <a:prstGeom prst="rect">
            <a:avLst/>
          </a:prstGeom>
          <a:noFill/>
        </p:spPr>
        <p:txBody>
          <a:bodyPr wrap="square" rtlCol="0">
            <a:spAutoFit/>
          </a:bodyPr>
          <a:lstStyle/>
          <a:p>
            <a:pPr algn="ctr"/>
            <a:r>
              <a:rPr lang="en-US" altLang="ko-KR" sz="1600" b="1" dirty="0">
                <a:solidFill>
                  <a:schemeClr val="tx2">
                    <a:lumMod val="50000"/>
                  </a:schemeClr>
                </a:solidFill>
                <a:latin typeface="Book Antiqua" pitchFamily="18" charset="0"/>
                <a:cs typeface="Calibri" pitchFamily="34" charset="0"/>
              </a:rPr>
              <a:t>Mango</a:t>
            </a:r>
          </a:p>
          <a:p>
            <a:pPr algn="ctr"/>
            <a:r>
              <a:rPr lang="en-US" sz="1600" b="1" dirty="0" err="1" smtClean="0">
                <a:solidFill>
                  <a:schemeClr val="tx2">
                    <a:lumMod val="50000"/>
                  </a:schemeClr>
                </a:solidFill>
                <a:latin typeface="Book Antiqua" pitchFamily="18" charset="0"/>
                <a:cs typeface="Calibri" pitchFamily="34" charset="0"/>
              </a:rPr>
              <a:t>İhracatı</a:t>
            </a:r>
            <a:r>
              <a:rPr lang="en-US" sz="1600" b="1" dirty="0" smtClean="0">
                <a:solidFill>
                  <a:schemeClr val="tx2">
                    <a:lumMod val="50000"/>
                  </a:schemeClr>
                </a:solidFill>
                <a:latin typeface="Book Antiqua" pitchFamily="18" charset="0"/>
                <a:cs typeface="Calibri" pitchFamily="34" charset="0"/>
              </a:rPr>
              <a:t> </a:t>
            </a:r>
            <a:r>
              <a:rPr lang="en-US" sz="1600" b="1" dirty="0">
                <a:latin typeface="Book Antiqua" panose="02040602050305030304" pitchFamily="18" charset="0"/>
              </a:rPr>
              <a:t>US$ 138 </a:t>
            </a:r>
            <a:r>
              <a:rPr lang="en-US" sz="1600" b="1" dirty="0" err="1" smtClean="0">
                <a:latin typeface="Book Antiqua" panose="02040602050305030304" pitchFamily="18" charset="0"/>
              </a:rPr>
              <a:t>M</a:t>
            </a:r>
            <a:r>
              <a:rPr lang="en-US" altLang="ko-KR" sz="1600" b="1" dirty="0" err="1" smtClean="0">
                <a:solidFill>
                  <a:schemeClr val="tx2">
                    <a:lumMod val="50000"/>
                  </a:schemeClr>
                </a:solidFill>
                <a:latin typeface="Book Antiqua" pitchFamily="18" charset="0"/>
                <a:cs typeface="Calibri" pitchFamily="34" charset="0"/>
              </a:rPr>
              <a:t>ilyon</a:t>
            </a:r>
            <a:r>
              <a:rPr lang="en-US" altLang="ko-KR" sz="1600" b="1" dirty="0" smtClean="0">
                <a:solidFill>
                  <a:schemeClr val="tx2">
                    <a:lumMod val="50000"/>
                  </a:schemeClr>
                </a:solidFill>
                <a:latin typeface="Book Antiqua" pitchFamily="18" charset="0"/>
                <a:cs typeface="Calibri" pitchFamily="34" charset="0"/>
              </a:rPr>
              <a:t>, 1.8  </a:t>
            </a:r>
            <a:r>
              <a:rPr lang="en-US" altLang="ko-KR" sz="1600" b="1" dirty="0" err="1" smtClean="0">
                <a:solidFill>
                  <a:schemeClr val="tx2">
                    <a:lumMod val="50000"/>
                  </a:schemeClr>
                </a:solidFill>
                <a:latin typeface="Book Antiqua" pitchFamily="18" charset="0"/>
                <a:cs typeface="Calibri" pitchFamily="34" charset="0"/>
              </a:rPr>
              <a:t>milyon</a:t>
            </a:r>
            <a:r>
              <a:rPr lang="en-US" altLang="ko-KR" sz="1600" b="1" dirty="0" smtClean="0">
                <a:solidFill>
                  <a:schemeClr val="tx2">
                    <a:lumMod val="50000"/>
                  </a:schemeClr>
                </a:solidFill>
                <a:latin typeface="Book Antiqua" pitchFamily="18" charset="0"/>
                <a:cs typeface="Calibri" pitchFamily="34" charset="0"/>
              </a:rPr>
              <a:t> ton </a:t>
            </a:r>
            <a:r>
              <a:rPr lang="en-US" altLang="ko-KR" sz="1600" b="1" dirty="0" err="1" smtClean="0">
                <a:solidFill>
                  <a:schemeClr val="tx2">
                    <a:lumMod val="50000"/>
                  </a:schemeClr>
                </a:solidFill>
                <a:latin typeface="Book Antiqua" pitchFamily="18" charset="0"/>
                <a:cs typeface="Calibri" pitchFamily="34" charset="0"/>
              </a:rPr>
              <a:t>yıllık</a:t>
            </a:r>
            <a:r>
              <a:rPr lang="en-US" altLang="ko-KR" sz="1600" b="1" dirty="0" smtClean="0">
                <a:solidFill>
                  <a:schemeClr val="tx2">
                    <a:lumMod val="50000"/>
                  </a:schemeClr>
                </a:solidFill>
                <a:latin typeface="Book Antiqua" pitchFamily="18" charset="0"/>
                <a:cs typeface="Calibri" pitchFamily="34" charset="0"/>
              </a:rPr>
              <a:t> </a:t>
            </a:r>
            <a:r>
              <a:rPr lang="en-US" altLang="ko-KR" sz="1600" b="1" dirty="0" err="1" smtClean="0">
                <a:solidFill>
                  <a:schemeClr val="tx2">
                    <a:lumMod val="50000"/>
                  </a:schemeClr>
                </a:solidFill>
                <a:latin typeface="Book Antiqua" pitchFamily="18" charset="0"/>
                <a:cs typeface="Calibri" pitchFamily="34" charset="0"/>
              </a:rPr>
              <a:t>üretim</a:t>
            </a:r>
            <a:r>
              <a:rPr lang="en-US" altLang="ko-KR" sz="1600" b="1" dirty="0" smtClean="0">
                <a:solidFill>
                  <a:schemeClr val="tx2">
                    <a:lumMod val="50000"/>
                  </a:schemeClr>
                </a:solidFill>
                <a:latin typeface="Book Antiqua" pitchFamily="18" charset="0"/>
                <a:cs typeface="Calibri" pitchFamily="34" charset="0"/>
              </a:rPr>
              <a:t> (2023</a:t>
            </a:r>
            <a:r>
              <a:rPr lang="en-US" sz="1600" b="1" dirty="0" smtClean="0">
                <a:solidFill>
                  <a:schemeClr val="tx2">
                    <a:lumMod val="50000"/>
                  </a:schemeClr>
                </a:solidFill>
                <a:latin typeface="Book Antiqua" pitchFamily="18" charset="0"/>
                <a:cs typeface="Calibri" pitchFamily="34" charset="0"/>
              </a:rPr>
              <a:t>)</a:t>
            </a:r>
            <a:endParaRPr lang="en-US" altLang="ko-KR" sz="1600" b="1" dirty="0">
              <a:solidFill>
                <a:schemeClr val="tx2">
                  <a:lumMod val="50000"/>
                </a:schemeClr>
              </a:solidFill>
              <a:latin typeface="Book Antiqua" pitchFamily="18" charset="0"/>
              <a:cs typeface="Calibri" pitchFamily="34" charset="0"/>
            </a:endParaRPr>
          </a:p>
        </p:txBody>
      </p:sp>
      <p:sp>
        <p:nvSpPr>
          <p:cNvPr id="33" name="TextBox 32">
            <a:extLst>
              <a:ext uri="{FF2B5EF4-FFF2-40B4-BE49-F238E27FC236}">
                <a16:creationId xmlns:a16="http://schemas.microsoft.com/office/drawing/2014/main" id="{B7FB62AC-A511-46FC-92F2-F1EDFCF8521E}"/>
              </a:ext>
            </a:extLst>
          </p:cNvPr>
          <p:cNvSpPr txBox="1"/>
          <p:nvPr/>
        </p:nvSpPr>
        <p:spPr>
          <a:xfrm>
            <a:off x="1668270" y="4131501"/>
            <a:ext cx="2724812" cy="1077218"/>
          </a:xfrm>
          <a:prstGeom prst="rect">
            <a:avLst/>
          </a:prstGeom>
          <a:noFill/>
        </p:spPr>
        <p:txBody>
          <a:bodyPr wrap="square" rtlCol="0">
            <a:spAutoFit/>
          </a:bodyPr>
          <a:lstStyle/>
          <a:p>
            <a:pPr algn="ctr"/>
            <a:r>
              <a:rPr lang="en-US" altLang="ko-KR" sz="1600" b="1" dirty="0" err="1" smtClean="0">
                <a:solidFill>
                  <a:schemeClr val="tx2">
                    <a:lumMod val="50000"/>
                  </a:schemeClr>
                </a:solidFill>
                <a:latin typeface="Book Antiqua" pitchFamily="18" charset="0"/>
                <a:cs typeface="Calibri" pitchFamily="34" charset="0"/>
              </a:rPr>
              <a:t>Hurma</a:t>
            </a:r>
            <a:endParaRPr lang="en-GB" altLang="ko-KR" sz="1600" b="1" dirty="0">
              <a:solidFill>
                <a:schemeClr val="tx2">
                  <a:lumMod val="50000"/>
                </a:schemeClr>
              </a:solidFill>
              <a:latin typeface="Book Antiqua" pitchFamily="18" charset="0"/>
              <a:cs typeface="Calibri" pitchFamily="34" charset="0"/>
            </a:endParaRPr>
          </a:p>
          <a:p>
            <a:pPr algn="ctr"/>
            <a:r>
              <a:rPr lang="en-US" altLang="ko-KR" sz="1600" b="1" dirty="0" err="1" smtClean="0">
                <a:solidFill>
                  <a:schemeClr val="tx2">
                    <a:lumMod val="50000"/>
                  </a:schemeClr>
                </a:solidFill>
                <a:latin typeface="Book Antiqua" pitchFamily="18" charset="0"/>
                <a:cs typeface="Calibri" pitchFamily="34" charset="0"/>
              </a:rPr>
              <a:t>İhracat</a:t>
            </a:r>
            <a:r>
              <a:rPr lang="en-US" altLang="ko-KR" sz="1600" b="1" dirty="0" smtClean="0">
                <a:solidFill>
                  <a:schemeClr val="tx2">
                    <a:lumMod val="50000"/>
                  </a:schemeClr>
                </a:solidFill>
                <a:latin typeface="Book Antiqua" pitchFamily="18" charset="0"/>
                <a:cs typeface="Calibri" pitchFamily="34" charset="0"/>
              </a:rPr>
              <a:t> US$ </a:t>
            </a:r>
            <a:r>
              <a:rPr lang="en-US" altLang="ko-KR" sz="1600" b="1" dirty="0">
                <a:solidFill>
                  <a:schemeClr val="tx2">
                    <a:lumMod val="50000"/>
                  </a:schemeClr>
                </a:solidFill>
                <a:latin typeface="Book Antiqua" pitchFamily="18" charset="0"/>
                <a:cs typeface="Calibri" pitchFamily="34" charset="0"/>
              </a:rPr>
              <a:t>57 </a:t>
            </a:r>
            <a:r>
              <a:rPr lang="en-US" altLang="ko-KR" sz="1600" b="1" dirty="0" err="1" smtClean="0">
                <a:solidFill>
                  <a:schemeClr val="tx2">
                    <a:lumMod val="50000"/>
                  </a:schemeClr>
                </a:solidFill>
                <a:latin typeface="Book Antiqua" pitchFamily="18" charset="0"/>
                <a:cs typeface="Calibri" pitchFamily="34" charset="0"/>
              </a:rPr>
              <a:t>milyon</a:t>
            </a:r>
            <a:r>
              <a:rPr lang="en-US" altLang="ko-KR" sz="1600" b="1" dirty="0" smtClean="0">
                <a:solidFill>
                  <a:schemeClr val="tx2">
                    <a:lumMod val="50000"/>
                  </a:schemeClr>
                </a:solidFill>
                <a:latin typeface="Book Antiqua" pitchFamily="18" charset="0"/>
                <a:cs typeface="Calibri" pitchFamily="34" charset="0"/>
              </a:rPr>
              <a:t> </a:t>
            </a:r>
            <a:endParaRPr lang="en-US" altLang="ko-KR" sz="1600" b="1" dirty="0">
              <a:solidFill>
                <a:schemeClr val="tx2">
                  <a:lumMod val="50000"/>
                </a:schemeClr>
              </a:solidFill>
              <a:latin typeface="Book Antiqua" pitchFamily="18" charset="0"/>
              <a:cs typeface="Calibri" pitchFamily="34" charset="0"/>
            </a:endParaRPr>
          </a:p>
          <a:p>
            <a:pPr algn="ctr"/>
            <a:r>
              <a:rPr lang="en-US" altLang="ko-KR" sz="1600" b="1" dirty="0" err="1" smtClean="0">
                <a:solidFill>
                  <a:schemeClr val="tx2">
                    <a:lumMod val="50000"/>
                  </a:schemeClr>
                </a:solidFill>
                <a:latin typeface="Book Antiqua" pitchFamily="18" charset="0"/>
                <a:cs typeface="Calibri" pitchFamily="34" charset="0"/>
              </a:rPr>
              <a:t>Üretim</a:t>
            </a:r>
            <a:r>
              <a:rPr lang="en-US" altLang="ko-KR" sz="1600" b="1" dirty="0" smtClean="0">
                <a:solidFill>
                  <a:schemeClr val="tx2">
                    <a:lumMod val="50000"/>
                  </a:schemeClr>
                </a:solidFill>
                <a:latin typeface="Book Antiqua" pitchFamily="18" charset="0"/>
                <a:cs typeface="Calibri" pitchFamily="34" charset="0"/>
              </a:rPr>
              <a:t>, </a:t>
            </a:r>
            <a:r>
              <a:rPr lang="en-US" altLang="ko-KR" sz="1600" b="1" dirty="0" err="1" smtClean="0">
                <a:solidFill>
                  <a:schemeClr val="tx2">
                    <a:lumMod val="50000"/>
                  </a:schemeClr>
                </a:solidFill>
                <a:latin typeface="Book Antiqua" pitchFamily="18" charset="0"/>
                <a:cs typeface="Calibri" pitchFamily="34" charset="0"/>
              </a:rPr>
              <a:t>yıllık</a:t>
            </a:r>
            <a:r>
              <a:rPr lang="en-US" altLang="ko-KR" sz="1600" b="1" dirty="0" smtClean="0">
                <a:solidFill>
                  <a:schemeClr val="tx2">
                    <a:lumMod val="50000"/>
                  </a:schemeClr>
                </a:solidFill>
                <a:latin typeface="Book Antiqua" pitchFamily="18" charset="0"/>
                <a:cs typeface="Calibri" pitchFamily="34" charset="0"/>
              </a:rPr>
              <a:t> </a:t>
            </a:r>
            <a:r>
              <a:rPr lang="en-US" altLang="ko-KR" sz="1600" b="1" dirty="0" smtClean="0">
                <a:solidFill>
                  <a:schemeClr val="tx2">
                    <a:lumMod val="50000"/>
                  </a:schemeClr>
                </a:solidFill>
                <a:latin typeface="Book Antiqua" pitchFamily="18" charset="0"/>
                <a:cs typeface="Calibri" pitchFamily="34" charset="0"/>
              </a:rPr>
              <a:t>550,000 </a:t>
            </a:r>
            <a:r>
              <a:rPr lang="en-US" altLang="ko-KR" sz="1600" b="1" dirty="0">
                <a:solidFill>
                  <a:schemeClr val="tx2">
                    <a:lumMod val="50000"/>
                  </a:schemeClr>
                </a:solidFill>
                <a:latin typeface="Book Antiqua" pitchFamily="18" charset="0"/>
                <a:cs typeface="Calibri" pitchFamily="34" charset="0"/>
              </a:rPr>
              <a:t>– 600,000 </a:t>
            </a:r>
            <a:r>
              <a:rPr lang="en-US" altLang="ko-KR" sz="1600" b="1" dirty="0" smtClean="0">
                <a:solidFill>
                  <a:schemeClr val="tx2">
                    <a:lumMod val="50000"/>
                  </a:schemeClr>
                </a:solidFill>
                <a:latin typeface="Book Antiqua" pitchFamily="18" charset="0"/>
                <a:cs typeface="Calibri" pitchFamily="34" charset="0"/>
              </a:rPr>
              <a:t>ton</a:t>
            </a:r>
            <a:endParaRPr lang="en-US" altLang="ko-KR" sz="1200" b="1" dirty="0">
              <a:solidFill>
                <a:schemeClr val="tx2">
                  <a:lumMod val="50000"/>
                </a:schemeClr>
              </a:solidFill>
              <a:latin typeface="Book Antiqua" pitchFamily="18" charset="0"/>
              <a:cs typeface="Calibri" pitchFamily="34" charset="0"/>
            </a:endParaRPr>
          </a:p>
        </p:txBody>
      </p:sp>
      <p:sp>
        <p:nvSpPr>
          <p:cNvPr id="34" name="TextBox 33">
            <a:extLst>
              <a:ext uri="{FF2B5EF4-FFF2-40B4-BE49-F238E27FC236}">
                <a16:creationId xmlns:a16="http://schemas.microsoft.com/office/drawing/2014/main" id="{39F51D14-07BF-4C03-B3F7-21168945A19A}"/>
              </a:ext>
            </a:extLst>
          </p:cNvPr>
          <p:cNvSpPr txBox="1"/>
          <p:nvPr/>
        </p:nvSpPr>
        <p:spPr>
          <a:xfrm>
            <a:off x="7924800" y="2129990"/>
            <a:ext cx="3341846" cy="1077218"/>
          </a:xfrm>
          <a:prstGeom prst="rect">
            <a:avLst/>
          </a:prstGeom>
          <a:noFill/>
        </p:spPr>
        <p:txBody>
          <a:bodyPr wrap="square" rtlCol="0">
            <a:spAutoFit/>
          </a:bodyPr>
          <a:lstStyle/>
          <a:p>
            <a:pPr algn="ctr"/>
            <a:r>
              <a:rPr lang="en-US" altLang="ko-KR" sz="1600" b="1" dirty="0" err="1" smtClean="0">
                <a:solidFill>
                  <a:schemeClr val="tx2">
                    <a:lumMod val="50000"/>
                  </a:schemeClr>
                </a:solidFill>
                <a:latin typeface="Book Antiqua" pitchFamily="18" charset="0"/>
                <a:cs typeface="Calibri" pitchFamily="34" charset="0"/>
              </a:rPr>
              <a:t>Narenciye</a:t>
            </a:r>
            <a:endParaRPr lang="en-US" altLang="ko-KR" sz="1600" b="1" dirty="0">
              <a:solidFill>
                <a:schemeClr val="tx2">
                  <a:lumMod val="50000"/>
                </a:schemeClr>
              </a:solidFill>
              <a:latin typeface="Book Antiqua" pitchFamily="18" charset="0"/>
              <a:cs typeface="Calibri" pitchFamily="34" charset="0"/>
            </a:endParaRPr>
          </a:p>
          <a:p>
            <a:pPr algn="ctr"/>
            <a:r>
              <a:rPr lang="en-US" altLang="ko-KR" sz="1600" b="1" dirty="0" err="1" smtClean="0">
                <a:solidFill>
                  <a:schemeClr val="tx2">
                    <a:lumMod val="50000"/>
                  </a:schemeClr>
                </a:solidFill>
                <a:latin typeface="Book Antiqua" pitchFamily="18" charset="0"/>
                <a:cs typeface="Calibri" pitchFamily="34" charset="0"/>
              </a:rPr>
              <a:t>İhracat</a:t>
            </a:r>
            <a:r>
              <a:rPr lang="en-US" altLang="ko-KR" sz="1600" b="1" dirty="0" smtClean="0">
                <a:solidFill>
                  <a:schemeClr val="tx2">
                    <a:lumMod val="50000"/>
                  </a:schemeClr>
                </a:solidFill>
                <a:latin typeface="Book Antiqua" pitchFamily="18" charset="0"/>
                <a:cs typeface="Calibri" pitchFamily="34" charset="0"/>
              </a:rPr>
              <a:t> </a:t>
            </a:r>
            <a:r>
              <a:rPr lang="en-US" altLang="ko-KR" sz="1600" b="1" dirty="0">
                <a:solidFill>
                  <a:schemeClr val="tx2">
                    <a:lumMod val="50000"/>
                  </a:schemeClr>
                </a:solidFill>
                <a:latin typeface="Book Antiqua" pitchFamily="18" charset="0"/>
                <a:cs typeface="Calibri" pitchFamily="34" charset="0"/>
              </a:rPr>
              <a:t>444,448 </a:t>
            </a:r>
            <a:r>
              <a:rPr lang="en-US" altLang="ko-KR" sz="1600" b="1" dirty="0" smtClean="0">
                <a:solidFill>
                  <a:schemeClr val="tx2">
                    <a:lumMod val="50000"/>
                  </a:schemeClr>
                </a:solidFill>
                <a:latin typeface="Book Antiqua" pitchFamily="18" charset="0"/>
                <a:cs typeface="Calibri" pitchFamily="34" charset="0"/>
              </a:rPr>
              <a:t>ton</a:t>
            </a:r>
            <a:endParaRPr lang="en-US" altLang="ko-KR" sz="1600" b="1" dirty="0">
              <a:solidFill>
                <a:schemeClr val="tx2">
                  <a:lumMod val="50000"/>
                </a:schemeClr>
              </a:solidFill>
              <a:latin typeface="Book Antiqua" pitchFamily="18" charset="0"/>
              <a:cs typeface="Calibri" pitchFamily="34" charset="0"/>
            </a:endParaRPr>
          </a:p>
          <a:p>
            <a:pPr algn="ctr"/>
            <a:r>
              <a:rPr lang="en-US" altLang="ko-KR" sz="1600" b="1" dirty="0" err="1" smtClean="0">
                <a:solidFill>
                  <a:schemeClr val="tx2">
                    <a:lumMod val="50000"/>
                  </a:schemeClr>
                </a:solidFill>
                <a:latin typeface="Book Antiqua" pitchFamily="18" charset="0"/>
                <a:cs typeface="Calibri" pitchFamily="34" charset="0"/>
              </a:rPr>
              <a:t>Değer</a:t>
            </a:r>
            <a:r>
              <a:rPr lang="en-US" altLang="ko-KR" sz="1600" b="1" dirty="0" smtClean="0">
                <a:solidFill>
                  <a:schemeClr val="tx2">
                    <a:lumMod val="50000"/>
                  </a:schemeClr>
                </a:solidFill>
                <a:latin typeface="Book Antiqua" pitchFamily="18" charset="0"/>
                <a:cs typeface="Calibri" pitchFamily="34" charset="0"/>
              </a:rPr>
              <a:t> US$171 </a:t>
            </a:r>
            <a:r>
              <a:rPr lang="en-US" altLang="ko-KR" sz="1600" b="1" dirty="0" err="1" smtClean="0">
                <a:solidFill>
                  <a:schemeClr val="tx2">
                    <a:lumMod val="50000"/>
                  </a:schemeClr>
                </a:solidFill>
                <a:latin typeface="Book Antiqua" pitchFamily="18" charset="0"/>
                <a:cs typeface="Calibri" pitchFamily="34" charset="0"/>
              </a:rPr>
              <a:t>milyon</a:t>
            </a:r>
            <a:r>
              <a:rPr lang="en-US" altLang="ko-KR" sz="1600" b="1" dirty="0" smtClean="0">
                <a:solidFill>
                  <a:schemeClr val="tx2">
                    <a:lumMod val="50000"/>
                  </a:schemeClr>
                </a:solidFill>
                <a:latin typeface="Book Antiqua" pitchFamily="18" charset="0"/>
                <a:cs typeface="Calibri" pitchFamily="34" charset="0"/>
              </a:rPr>
              <a:t> (</a:t>
            </a:r>
            <a:r>
              <a:rPr lang="en-US" altLang="ko-KR" sz="1600" b="1" dirty="0">
                <a:solidFill>
                  <a:schemeClr val="tx2">
                    <a:lumMod val="50000"/>
                  </a:schemeClr>
                </a:solidFill>
                <a:latin typeface="Book Antiqua" pitchFamily="18" charset="0"/>
                <a:cs typeface="Calibri" pitchFamily="34" charset="0"/>
              </a:rPr>
              <a:t>2023)</a:t>
            </a:r>
          </a:p>
          <a:p>
            <a:pPr algn="ctr"/>
            <a:r>
              <a:rPr lang="en-GB" altLang="ko-KR" sz="1600" b="1" dirty="0" err="1" smtClean="0">
                <a:solidFill>
                  <a:schemeClr val="tx2">
                    <a:lumMod val="50000"/>
                  </a:schemeClr>
                </a:solidFill>
                <a:latin typeface="Book Antiqua" pitchFamily="18" charset="0"/>
                <a:cs typeface="Calibri" pitchFamily="34" charset="0"/>
              </a:rPr>
              <a:t>Üretim</a:t>
            </a:r>
            <a:r>
              <a:rPr lang="en-GB" altLang="ko-KR" sz="1600" b="1" dirty="0" smtClean="0">
                <a:solidFill>
                  <a:schemeClr val="tx2">
                    <a:lumMod val="50000"/>
                  </a:schemeClr>
                </a:solidFill>
                <a:latin typeface="Book Antiqua" pitchFamily="18" charset="0"/>
                <a:cs typeface="Calibri" pitchFamily="34" charset="0"/>
              </a:rPr>
              <a:t> </a:t>
            </a:r>
            <a:r>
              <a:rPr lang="en-GB" altLang="ko-KR" sz="1600" b="1" dirty="0" err="1" smtClean="0">
                <a:solidFill>
                  <a:schemeClr val="tx2">
                    <a:lumMod val="50000"/>
                  </a:schemeClr>
                </a:solidFill>
                <a:latin typeface="Book Antiqua" pitchFamily="18" charset="0"/>
                <a:cs typeface="Calibri" pitchFamily="34" charset="0"/>
              </a:rPr>
              <a:t>yaklaşık</a:t>
            </a:r>
            <a:r>
              <a:rPr lang="en-GB" altLang="ko-KR" sz="1600" b="1" dirty="0" smtClean="0">
                <a:solidFill>
                  <a:schemeClr val="tx2">
                    <a:lumMod val="50000"/>
                  </a:schemeClr>
                </a:solidFill>
                <a:latin typeface="Book Antiqua" pitchFamily="18" charset="0"/>
                <a:cs typeface="Calibri" pitchFamily="34" charset="0"/>
              </a:rPr>
              <a:t> 2 Milton ton </a:t>
            </a:r>
            <a:endParaRPr lang="ko-KR" altLang="en-US" sz="1600" b="1" dirty="0">
              <a:solidFill>
                <a:schemeClr val="tx2">
                  <a:lumMod val="50000"/>
                </a:schemeClr>
              </a:solidFill>
              <a:latin typeface="Book Antiqua" pitchFamily="18" charset="0"/>
              <a:cs typeface="Calibri" pitchFamily="34" charset="0"/>
            </a:endParaRPr>
          </a:p>
        </p:txBody>
      </p:sp>
      <p:sp>
        <p:nvSpPr>
          <p:cNvPr id="35" name="TextBox 34">
            <a:extLst>
              <a:ext uri="{FF2B5EF4-FFF2-40B4-BE49-F238E27FC236}">
                <a16:creationId xmlns:a16="http://schemas.microsoft.com/office/drawing/2014/main" id="{6CB9FF7A-80C4-49A2-99D6-A58F49D7B67D}"/>
              </a:ext>
            </a:extLst>
          </p:cNvPr>
          <p:cNvSpPr txBox="1"/>
          <p:nvPr/>
        </p:nvSpPr>
        <p:spPr>
          <a:xfrm>
            <a:off x="8246164" y="3612081"/>
            <a:ext cx="3341846" cy="1077218"/>
          </a:xfrm>
          <a:prstGeom prst="rect">
            <a:avLst/>
          </a:prstGeom>
          <a:noFill/>
        </p:spPr>
        <p:txBody>
          <a:bodyPr wrap="square" rtlCol="0">
            <a:spAutoFit/>
          </a:bodyPr>
          <a:lstStyle/>
          <a:p>
            <a:pPr algn="ctr"/>
            <a:r>
              <a:rPr lang="en-US" altLang="ko-KR" sz="1600" b="1" dirty="0" err="1" smtClean="0">
                <a:solidFill>
                  <a:schemeClr val="tx2">
                    <a:lumMod val="50000"/>
                  </a:schemeClr>
                </a:solidFill>
                <a:latin typeface="Book Antiqua" pitchFamily="18" charset="0"/>
                <a:cs typeface="Calibri" pitchFamily="34" charset="0"/>
              </a:rPr>
              <a:t>Sebzeler</a:t>
            </a:r>
            <a:endParaRPr lang="en-US" altLang="ko-KR" sz="1600" b="1" dirty="0">
              <a:solidFill>
                <a:schemeClr val="tx2">
                  <a:lumMod val="50000"/>
                </a:schemeClr>
              </a:solidFill>
              <a:latin typeface="Book Antiqua" pitchFamily="18" charset="0"/>
              <a:cs typeface="Calibri" pitchFamily="34" charset="0"/>
            </a:endParaRPr>
          </a:p>
          <a:p>
            <a:pPr algn="ctr"/>
            <a:r>
              <a:rPr lang="en-US" altLang="ko-KR" sz="1600" b="1" dirty="0" err="1" smtClean="0">
                <a:solidFill>
                  <a:schemeClr val="tx2">
                    <a:lumMod val="50000"/>
                  </a:schemeClr>
                </a:solidFill>
                <a:latin typeface="Book Antiqua" pitchFamily="18" charset="0"/>
                <a:cs typeface="Calibri" pitchFamily="34" charset="0"/>
              </a:rPr>
              <a:t>İhracat</a:t>
            </a:r>
            <a:r>
              <a:rPr lang="en-US" altLang="ko-KR" sz="1600" b="1" dirty="0" smtClean="0">
                <a:solidFill>
                  <a:schemeClr val="tx2">
                    <a:lumMod val="50000"/>
                  </a:schemeClr>
                </a:solidFill>
                <a:latin typeface="Book Antiqua" pitchFamily="18" charset="0"/>
                <a:cs typeface="Calibri" pitchFamily="34" charset="0"/>
              </a:rPr>
              <a:t> US$317 </a:t>
            </a:r>
            <a:r>
              <a:rPr lang="en-US" altLang="ko-KR" sz="1600" b="1" dirty="0" err="1" smtClean="0">
                <a:solidFill>
                  <a:schemeClr val="tx2">
                    <a:lumMod val="50000"/>
                  </a:schemeClr>
                </a:solidFill>
                <a:latin typeface="Book Antiqua" pitchFamily="18" charset="0"/>
                <a:cs typeface="Calibri" pitchFamily="34" charset="0"/>
              </a:rPr>
              <a:t>milyon</a:t>
            </a:r>
            <a:r>
              <a:rPr lang="en-US" altLang="ko-KR" sz="1600" b="1" dirty="0" smtClean="0">
                <a:solidFill>
                  <a:schemeClr val="tx2">
                    <a:lumMod val="50000"/>
                  </a:schemeClr>
                </a:solidFill>
                <a:latin typeface="Book Antiqua" pitchFamily="18" charset="0"/>
                <a:cs typeface="Calibri" pitchFamily="34" charset="0"/>
              </a:rPr>
              <a:t> </a:t>
            </a:r>
            <a:r>
              <a:rPr lang="en-US" altLang="ko-KR" sz="1600" b="1" dirty="0">
                <a:solidFill>
                  <a:schemeClr val="tx2">
                    <a:lumMod val="50000"/>
                  </a:schemeClr>
                </a:solidFill>
                <a:latin typeface="Book Antiqua" pitchFamily="18" charset="0"/>
                <a:cs typeface="Calibri" pitchFamily="34" charset="0"/>
              </a:rPr>
              <a:t>(2023)</a:t>
            </a:r>
          </a:p>
          <a:p>
            <a:pPr algn="ctr"/>
            <a:r>
              <a:rPr lang="en-US" sz="1600" b="1" dirty="0" err="1" smtClean="0">
                <a:solidFill>
                  <a:schemeClr val="tx2">
                    <a:lumMod val="50000"/>
                  </a:schemeClr>
                </a:solidFill>
                <a:latin typeface="Book Antiqua" pitchFamily="18" charset="0"/>
                <a:cs typeface="Calibri" pitchFamily="34" charset="0"/>
              </a:rPr>
              <a:t>Patates</a:t>
            </a:r>
            <a:r>
              <a:rPr lang="en-US" sz="1600" b="1" dirty="0" smtClean="0">
                <a:solidFill>
                  <a:schemeClr val="tx2">
                    <a:lumMod val="50000"/>
                  </a:schemeClr>
                </a:solidFill>
                <a:latin typeface="Book Antiqua" pitchFamily="18" charset="0"/>
                <a:cs typeface="Calibri" pitchFamily="34" charset="0"/>
              </a:rPr>
              <a:t>, </a:t>
            </a:r>
            <a:r>
              <a:rPr lang="en-US" sz="1600" b="1" dirty="0" err="1" smtClean="0">
                <a:solidFill>
                  <a:schemeClr val="tx2">
                    <a:lumMod val="50000"/>
                  </a:schemeClr>
                </a:solidFill>
                <a:latin typeface="Book Antiqua" pitchFamily="18" charset="0"/>
                <a:cs typeface="Calibri" pitchFamily="34" charset="0"/>
              </a:rPr>
              <a:t>soğan</a:t>
            </a:r>
            <a:r>
              <a:rPr lang="en-US" sz="1600" b="1" dirty="0" smtClean="0">
                <a:solidFill>
                  <a:schemeClr val="tx2">
                    <a:lumMod val="50000"/>
                  </a:schemeClr>
                </a:solidFill>
                <a:latin typeface="Book Antiqua" pitchFamily="18" charset="0"/>
                <a:cs typeface="Calibri" pitchFamily="34" charset="0"/>
              </a:rPr>
              <a:t>, </a:t>
            </a:r>
            <a:r>
              <a:rPr lang="en-US" sz="1600" b="1" dirty="0" err="1" smtClean="0">
                <a:solidFill>
                  <a:schemeClr val="tx2">
                    <a:lumMod val="50000"/>
                  </a:schemeClr>
                </a:solidFill>
                <a:latin typeface="Book Antiqua" pitchFamily="18" charset="0"/>
                <a:cs typeface="Calibri" pitchFamily="34" charset="0"/>
              </a:rPr>
              <a:t>biber</a:t>
            </a:r>
            <a:r>
              <a:rPr lang="en-US" sz="1600" b="1" dirty="0" smtClean="0">
                <a:solidFill>
                  <a:schemeClr val="tx2">
                    <a:lumMod val="50000"/>
                  </a:schemeClr>
                </a:solidFill>
                <a:latin typeface="Book Antiqua" pitchFamily="18" charset="0"/>
                <a:cs typeface="Calibri" pitchFamily="34" charset="0"/>
              </a:rPr>
              <a:t>, </a:t>
            </a:r>
            <a:r>
              <a:rPr lang="en-US" sz="1600" b="1" dirty="0" err="1" smtClean="0">
                <a:solidFill>
                  <a:schemeClr val="tx2">
                    <a:lumMod val="50000"/>
                  </a:schemeClr>
                </a:solidFill>
                <a:latin typeface="Book Antiqua" pitchFamily="18" charset="0"/>
                <a:cs typeface="Calibri" pitchFamily="34" charset="0"/>
              </a:rPr>
              <a:t>domates</a:t>
            </a:r>
            <a:r>
              <a:rPr lang="en-US" sz="1600" b="1" dirty="0" smtClean="0">
                <a:solidFill>
                  <a:schemeClr val="tx2">
                    <a:lumMod val="50000"/>
                  </a:schemeClr>
                </a:solidFill>
                <a:latin typeface="Book Antiqua" pitchFamily="18" charset="0"/>
                <a:cs typeface="Calibri" pitchFamily="34" charset="0"/>
              </a:rPr>
              <a:t> , </a:t>
            </a:r>
            <a:r>
              <a:rPr lang="en-US" sz="1600" b="1" dirty="0" err="1" smtClean="0">
                <a:solidFill>
                  <a:schemeClr val="tx2">
                    <a:lumMod val="50000"/>
                  </a:schemeClr>
                </a:solidFill>
                <a:latin typeface="Book Antiqua" pitchFamily="18" charset="0"/>
                <a:cs typeface="Calibri" pitchFamily="34" charset="0"/>
              </a:rPr>
              <a:t>şalgam</a:t>
            </a:r>
            <a:r>
              <a:rPr lang="en-US" sz="1600" b="1" dirty="0" smtClean="0">
                <a:solidFill>
                  <a:schemeClr val="tx2">
                    <a:lumMod val="50000"/>
                  </a:schemeClr>
                </a:solidFill>
                <a:latin typeface="Book Antiqua" pitchFamily="18" charset="0"/>
                <a:cs typeface="Calibri" pitchFamily="34" charset="0"/>
              </a:rPr>
              <a:t>, </a:t>
            </a:r>
            <a:r>
              <a:rPr lang="en-US" sz="1600" b="1" dirty="0" err="1" smtClean="0">
                <a:solidFill>
                  <a:schemeClr val="tx2">
                    <a:lumMod val="50000"/>
                  </a:schemeClr>
                </a:solidFill>
                <a:latin typeface="Book Antiqua" pitchFamily="18" charset="0"/>
                <a:cs typeface="Calibri" pitchFamily="34" charset="0"/>
              </a:rPr>
              <a:t>bamya</a:t>
            </a:r>
            <a:r>
              <a:rPr lang="en-US" sz="1600" b="1" dirty="0" smtClean="0">
                <a:solidFill>
                  <a:schemeClr val="tx2">
                    <a:lumMod val="50000"/>
                  </a:schemeClr>
                </a:solidFill>
                <a:latin typeface="Book Antiqua" pitchFamily="18" charset="0"/>
                <a:cs typeface="Calibri" pitchFamily="34" charset="0"/>
              </a:rPr>
              <a:t>, </a:t>
            </a:r>
            <a:r>
              <a:rPr lang="en-US" sz="1600" b="1" dirty="0" err="1" smtClean="0">
                <a:solidFill>
                  <a:schemeClr val="tx2">
                    <a:lumMod val="50000"/>
                  </a:schemeClr>
                </a:solidFill>
                <a:latin typeface="Book Antiqua" pitchFamily="18" charset="0"/>
                <a:cs typeface="Calibri" pitchFamily="34" charset="0"/>
              </a:rPr>
              <a:t>havuç</a:t>
            </a:r>
            <a:r>
              <a:rPr lang="en-US" sz="1600" b="1" dirty="0" smtClean="0">
                <a:solidFill>
                  <a:schemeClr val="tx2">
                    <a:lumMod val="50000"/>
                  </a:schemeClr>
                </a:solidFill>
                <a:latin typeface="Book Antiqua" pitchFamily="18" charset="0"/>
                <a:cs typeface="Calibri" pitchFamily="34" charset="0"/>
              </a:rPr>
              <a:t>, </a:t>
            </a:r>
            <a:r>
              <a:rPr lang="en-US" sz="1600" b="1" dirty="0" err="1" smtClean="0">
                <a:solidFill>
                  <a:schemeClr val="tx2">
                    <a:lumMod val="50000"/>
                  </a:schemeClr>
                </a:solidFill>
                <a:latin typeface="Book Antiqua" pitchFamily="18" charset="0"/>
                <a:cs typeface="Calibri" pitchFamily="34" charset="0"/>
              </a:rPr>
              <a:t>bezelye</a:t>
            </a:r>
            <a:r>
              <a:rPr lang="en-US" sz="1600" b="1" dirty="0" smtClean="0">
                <a:solidFill>
                  <a:schemeClr val="tx2">
                    <a:lumMod val="50000"/>
                  </a:schemeClr>
                </a:solidFill>
                <a:latin typeface="Book Antiqua" pitchFamily="18" charset="0"/>
                <a:cs typeface="Calibri" pitchFamily="34" charset="0"/>
              </a:rPr>
              <a:t>   </a:t>
            </a:r>
            <a:endParaRPr lang="ko-KR" altLang="en-US" sz="1600" b="1" dirty="0">
              <a:latin typeface="Arial Rounded MT Bold" pitchFamily="34" charset="0"/>
              <a:cs typeface="Calibri" pitchFamily="34" charset="0"/>
            </a:endParaRPr>
          </a:p>
        </p:txBody>
      </p:sp>
      <p:pic>
        <p:nvPicPr>
          <p:cNvPr id="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840" y="2267860"/>
            <a:ext cx="1433960" cy="102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995" y="3581400"/>
            <a:ext cx="1609127" cy="11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853" y="2352313"/>
            <a:ext cx="1462004" cy="110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3858" y="3749805"/>
            <a:ext cx="1473786" cy="104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4150290" y="5093232"/>
            <a:ext cx="2174310" cy="1323439"/>
          </a:xfrm>
          <a:prstGeom prst="rect">
            <a:avLst/>
          </a:prstGeom>
          <a:solidFill>
            <a:schemeClr val="accent2">
              <a:lumMod val="60000"/>
              <a:lumOff val="40000"/>
            </a:schemeClr>
          </a:solidFill>
        </p:spPr>
        <p:txBody>
          <a:bodyPr wrap="square">
            <a:spAutoFit/>
          </a:bodyPr>
          <a:lstStyle/>
          <a:p>
            <a:pPr algn="ctr"/>
            <a:r>
              <a:rPr lang="en-US" sz="1600" dirty="0" err="1" smtClean="0">
                <a:solidFill>
                  <a:schemeClr val="tx2">
                    <a:lumMod val="50000"/>
                  </a:schemeClr>
                </a:solidFill>
                <a:latin typeface="Book Antiqua" panose="02040602050305030304" pitchFamily="18" charset="0"/>
              </a:rPr>
              <a:t>Meyve</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ihracatında</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başlıca</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pazarlar</a:t>
            </a:r>
            <a:r>
              <a:rPr lang="en-US" sz="1600" dirty="0" smtClean="0">
                <a:solidFill>
                  <a:schemeClr val="tx2">
                    <a:lumMod val="50000"/>
                  </a:schemeClr>
                </a:solidFill>
                <a:latin typeface="Book Antiqua" panose="02040602050305030304" pitchFamily="18" charset="0"/>
              </a:rPr>
              <a:t>: </a:t>
            </a:r>
            <a:endParaRPr lang="en-US" sz="1600" dirty="0">
              <a:solidFill>
                <a:schemeClr val="tx2">
                  <a:lumMod val="50000"/>
                </a:schemeClr>
              </a:solidFill>
              <a:latin typeface="Book Antiqua" panose="02040602050305030304" pitchFamily="18" charset="0"/>
            </a:endParaRPr>
          </a:p>
          <a:p>
            <a:pPr algn="ctr"/>
            <a:r>
              <a:rPr lang="en-US" sz="1600" dirty="0" err="1" smtClean="0">
                <a:solidFill>
                  <a:schemeClr val="tx2">
                    <a:lumMod val="50000"/>
                  </a:schemeClr>
                </a:solidFill>
                <a:latin typeface="Book Antiqua" panose="02040602050305030304" pitchFamily="18" charset="0"/>
              </a:rPr>
              <a:t>Birleşik</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Krallık</a:t>
            </a:r>
            <a:r>
              <a:rPr lang="en-US" sz="1600" dirty="0" smtClean="0">
                <a:solidFill>
                  <a:schemeClr val="tx2">
                    <a:lumMod val="50000"/>
                  </a:schemeClr>
                </a:solidFill>
                <a:latin typeface="Book Antiqua" panose="02040602050305030304" pitchFamily="18" charset="0"/>
              </a:rPr>
              <a:t>, BAE, </a:t>
            </a:r>
            <a:r>
              <a:rPr lang="en-US" sz="1600" dirty="0" err="1" smtClean="0">
                <a:solidFill>
                  <a:schemeClr val="tx2">
                    <a:lumMod val="50000"/>
                  </a:schemeClr>
                </a:solidFill>
                <a:latin typeface="Book Antiqua" panose="02040602050305030304" pitchFamily="18" charset="0"/>
              </a:rPr>
              <a:t>Suudi</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Arabistan</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Katar</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ve</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Umman</a:t>
            </a:r>
            <a:endParaRPr lang="en-US" sz="1600" dirty="0">
              <a:solidFill>
                <a:schemeClr val="tx2">
                  <a:lumMod val="50000"/>
                </a:schemeClr>
              </a:solidFill>
              <a:latin typeface="Book Antiqua" panose="02040602050305030304" pitchFamily="18" charset="0"/>
            </a:endParaRPr>
          </a:p>
        </p:txBody>
      </p:sp>
      <p:sp>
        <p:nvSpPr>
          <p:cNvPr id="41" name="Rectangle 40"/>
          <p:cNvSpPr/>
          <p:nvPr/>
        </p:nvSpPr>
        <p:spPr>
          <a:xfrm>
            <a:off x="6553200" y="4876801"/>
            <a:ext cx="2698208" cy="1323439"/>
          </a:xfrm>
          <a:prstGeom prst="rect">
            <a:avLst/>
          </a:prstGeom>
          <a:solidFill>
            <a:schemeClr val="accent2"/>
          </a:solidFill>
        </p:spPr>
        <p:txBody>
          <a:bodyPr wrap="square">
            <a:spAutoFit/>
          </a:bodyPr>
          <a:lstStyle/>
          <a:p>
            <a:pPr algn="ctr"/>
            <a:r>
              <a:rPr lang="en-US" sz="1600" dirty="0" err="1" smtClean="0">
                <a:solidFill>
                  <a:schemeClr val="tx2">
                    <a:lumMod val="50000"/>
                  </a:schemeClr>
                </a:solidFill>
                <a:latin typeface="Book Antiqua" panose="02040602050305030304" pitchFamily="18" charset="0"/>
              </a:rPr>
              <a:t>Sebze</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ihracatında</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başlıca</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pazarlar</a:t>
            </a:r>
            <a:r>
              <a:rPr lang="en-US" sz="1600" dirty="0" smtClean="0">
                <a:solidFill>
                  <a:schemeClr val="tx2">
                    <a:lumMod val="50000"/>
                  </a:schemeClr>
                </a:solidFill>
                <a:latin typeface="Book Antiqua" panose="02040602050305030304" pitchFamily="18" charset="0"/>
              </a:rPr>
              <a:t>:</a:t>
            </a:r>
          </a:p>
          <a:p>
            <a:pPr algn="ctr"/>
            <a:r>
              <a:rPr lang="en-US" sz="1600" dirty="0" err="1" smtClean="0">
                <a:solidFill>
                  <a:schemeClr val="tx2">
                    <a:lumMod val="50000"/>
                  </a:schemeClr>
                </a:solidFill>
                <a:latin typeface="Book Antiqua" panose="02040602050305030304" pitchFamily="18" charset="0"/>
              </a:rPr>
              <a:t>Malezya</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Afganistan</a:t>
            </a:r>
            <a:r>
              <a:rPr lang="en-US" sz="1600" dirty="0">
                <a:solidFill>
                  <a:schemeClr val="tx2">
                    <a:lumMod val="50000"/>
                  </a:schemeClr>
                </a:solidFill>
                <a:latin typeface="Book Antiqua" panose="02040602050305030304" pitchFamily="18" charset="0"/>
              </a:rPr>
              <a:t>, Sri Lanka, </a:t>
            </a:r>
            <a:r>
              <a:rPr lang="en-US" sz="1600" dirty="0" smtClean="0">
                <a:solidFill>
                  <a:schemeClr val="tx2">
                    <a:lumMod val="50000"/>
                  </a:schemeClr>
                </a:solidFill>
                <a:latin typeface="Book Antiqua" panose="02040602050305030304" pitchFamily="18" charset="0"/>
              </a:rPr>
              <a:t>BAE, </a:t>
            </a:r>
            <a:r>
              <a:rPr lang="en-US" sz="1600" dirty="0" err="1" smtClean="0">
                <a:solidFill>
                  <a:schemeClr val="tx2">
                    <a:lumMod val="50000"/>
                  </a:schemeClr>
                </a:solidFill>
                <a:latin typeface="Book Antiqua" panose="02040602050305030304" pitchFamily="18" charset="0"/>
              </a:rPr>
              <a:t>Katar,Umman</a:t>
            </a:r>
            <a:r>
              <a:rPr lang="en-US" sz="1600" dirty="0" smtClean="0">
                <a:solidFill>
                  <a:schemeClr val="tx2">
                    <a:lumMod val="50000"/>
                  </a:schemeClr>
                </a:solidFill>
                <a:latin typeface="Book Antiqua" panose="02040602050305030304" pitchFamily="18" charset="0"/>
              </a:rPr>
              <a:t>, </a:t>
            </a:r>
            <a:r>
              <a:rPr lang="en-US" sz="1600" dirty="0" err="1" smtClean="0">
                <a:solidFill>
                  <a:schemeClr val="tx2">
                    <a:lumMod val="50000"/>
                  </a:schemeClr>
                </a:solidFill>
                <a:latin typeface="Book Antiqua" panose="02040602050305030304" pitchFamily="18" charset="0"/>
              </a:rPr>
              <a:t>Rusya</a:t>
            </a:r>
            <a:endParaRPr lang="en-US" sz="1600" dirty="0">
              <a:solidFill>
                <a:schemeClr val="bg1"/>
              </a:solidFill>
              <a:latin typeface="Book Antiqua" panose="02040602050305030304" pitchFamily="18" charset="0"/>
            </a:endParaRPr>
          </a:p>
        </p:txBody>
      </p:sp>
      <p:cxnSp>
        <p:nvCxnSpPr>
          <p:cNvPr id="47" name="Straight Connector 46">
            <a:extLst>
              <a:ext uri="{FF2B5EF4-FFF2-40B4-BE49-F238E27FC236}">
                <a16:creationId xmlns:a16="http://schemas.microsoft.com/office/drawing/2014/main" id="{931DB602-0115-4271-91E7-AB7B8C0E082F}"/>
              </a:ext>
            </a:extLst>
          </p:cNvPr>
          <p:cNvCxnSpPr/>
          <p:nvPr/>
        </p:nvCxnSpPr>
        <p:spPr>
          <a:xfrm>
            <a:off x="5777855" y="2191659"/>
            <a:ext cx="360040" cy="0"/>
          </a:xfrm>
          <a:prstGeom prst="line">
            <a:avLst/>
          </a:prstGeom>
          <a:ln w="1905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A6172F-80AC-4A7F-99F8-861F5D3D7766}"/>
              </a:ext>
            </a:extLst>
          </p:cNvPr>
          <p:cNvCxnSpPr/>
          <p:nvPr/>
        </p:nvCxnSpPr>
        <p:spPr>
          <a:xfrm>
            <a:off x="5777855" y="3937070"/>
            <a:ext cx="360040" cy="0"/>
          </a:xfrm>
          <a:prstGeom prst="line">
            <a:avLst/>
          </a:prstGeom>
          <a:ln w="1905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F02B02F-0ABC-4585-9479-C11BE187B57D}"/>
              </a:ext>
            </a:extLst>
          </p:cNvPr>
          <p:cNvCxnSpPr/>
          <p:nvPr/>
        </p:nvCxnSpPr>
        <p:spPr>
          <a:xfrm>
            <a:off x="6269360" y="4038600"/>
            <a:ext cx="283840" cy="1588"/>
          </a:xfrm>
          <a:prstGeom prst="line">
            <a:avLst/>
          </a:prstGeom>
          <a:ln w="1905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02B02F-0ABC-4585-9479-C11BE187B57D}"/>
              </a:ext>
            </a:extLst>
          </p:cNvPr>
          <p:cNvCxnSpPr/>
          <p:nvPr/>
        </p:nvCxnSpPr>
        <p:spPr>
          <a:xfrm>
            <a:off x="6248400" y="2286000"/>
            <a:ext cx="152400" cy="1588"/>
          </a:xfrm>
          <a:prstGeom prst="line">
            <a:avLst/>
          </a:prstGeom>
          <a:ln w="19050">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61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Book Antiqua" panose="02040602050305030304" pitchFamily="18" charset="0"/>
              </a:rPr>
              <a:t>HURMA</a:t>
            </a:r>
            <a:endParaRPr lang="en-US" sz="4000" b="1" dirty="0">
              <a:latin typeface="Book Antiqua" panose="02040602050305030304" pitchFamily="18" charset="0"/>
            </a:endParaRPr>
          </a:p>
        </p:txBody>
      </p:sp>
      <p:sp>
        <p:nvSpPr>
          <p:cNvPr id="3" name="Content Placeholder 2"/>
          <p:cNvSpPr>
            <a:spLocks noGrp="1"/>
          </p:cNvSpPr>
          <p:nvPr>
            <p:ph sz="half" idx="1"/>
          </p:nvPr>
        </p:nvSpPr>
        <p:spPr>
          <a:xfrm>
            <a:off x="1519188" y="2211179"/>
            <a:ext cx="4876800" cy="4549839"/>
          </a:xfrm>
        </p:spPr>
        <p:txBody>
          <a:bodyPr>
            <a:noAutofit/>
          </a:bodyPr>
          <a:lstStyle/>
          <a:p>
            <a:r>
              <a:rPr lang="en-US" sz="2000" dirty="0">
                <a:solidFill>
                  <a:schemeClr val="tx1"/>
                </a:solidFill>
                <a:latin typeface="Book Antiqua" panose="02040602050305030304" pitchFamily="18" charset="0"/>
              </a:rPr>
              <a:t>Pakistan </a:t>
            </a:r>
            <a:r>
              <a:rPr lang="en-US" sz="2000" dirty="0" smtClean="0">
                <a:solidFill>
                  <a:schemeClr val="tx1"/>
                </a:solidFill>
                <a:latin typeface="Book Antiqua" panose="02040602050305030304" pitchFamily="18" charset="0"/>
              </a:rPr>
              <a:t>2022-2023 </a:t>
            </a:r>
            <a:r>
              <a:rPr lang="en-US" sz="2000" dirty="0" err="1" smtClean="0">
                <a:solidFill>
                  <a:schemeClr val="tx1"/>
                </a:solidFill>
                <a:latin typeface="Book Antiqua" panose="02040602050305030304" pitchFamily="18" charset="0"/>
              </a:rPr>
              <a:t>hurma</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ihracatı</a:t>
            </a:r>
            <a:r>
              <a:rPr lang="en-US" sz="2000" dirty="0" smtClean="0">
                <a:solidFill>
                  <a:schemeClr val="tx1"/>
                </a:solidFill>
                <a:latin typeface="Book Antiqua" panose="02040602050305030304" pitchFamily="18" charset="0"/>
              </a:rPr>
              <a:t>  </a:t>
            </a:r>
            <a:r>
              <a:rPr lang="en-US" sz="2000" dirty="0">
                <a:solidFill>
                  <a:schemeClr val="tx1"/>
                </a:solidFill>
                <a:latin typeface="Book Antiqua" panose="02040602050305030304" pitchFamily="18" charset="0"/>
              </a:rPr>
              <a:t>US$ 57 </a:t>
            </a:r>
            <a:r>
              <a:rPr lang="en-US" sz="2000" dirty="0" err="1" smtClean="0">
                <a:solidFill>
                  <a:schemeClr val="tx1"/>
                </a:solidFill>
                <a:latin typeface="Book Antiqua" panose="02040602050305030304" pitchFamily="18" charset="0"/>
              </a:rPr>
              <a:t>milyon</a:t>
            </a:r>
            <a:endParaRPr lang="en-US" sz="2000" dirty="0">
              <a:solidFill>
                <a:schemeClr val="tx1"/>
              </a:solidFill>
              <a:latin typeface="Book Antiqua" panose="02040602050305030304" pitchFamily="18" charset="0"/>
            </a:endParaRPr>
          </a:p>
          <a:p>
            <a:r>
              <a:rPr lang="en-US" sz="2000" dirty="0" err="1" smtClean="0">
                <a:solidFill>
                  <a:schemeClr val="tx1"/>
                </a:solidFill>
                <a:latin typeface="Book Antiqua" panose="02040602050305030304" pitchFamily="18" charset="0"/>
              </a:rPr>
              <a:t>Yıllık</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hurma</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üretimi</a:t>
            </a:r>
            <a:r>
              <a:rPr lang="en-US" sz="2000" dirty="0" smtClean="0">
                <a:solidFill>
                  <a:schemeClr val="tx1"/>
                </a:solidFill>
                <a:latin typeface="Book Antiqua" panose="02040602050305030304" pitchFamily="18" charset="0"/>
              </a:rPr>
              <a:t> </a:t>
            </a:r>
            <a:r>
              <a:rPr lang="en-US" sz="2000" dirty="0" smtClean="0">
                <a:solidFill>
                  <a:schemeClr val="tx1"/>
                </a:solidFill>
                <a:latin typeface="Book Antiqua" panose="02040602050305030304" pitchFamily="18" charset="0"/>
              </a:rPr>
              <a:t>550,000 ton</a:t>
            </a:r>
            <a:endParaRPr lang="en-US" sz="2000" dirty="0">
              <a:solidFill>
                <a:schemeClr val="tx1"/>
              </a:solidFill>
              <a:latin typeface="Book Antiqua" panose="02040602050305030304" pitchFamily="18" charset="0"/>
            </a:endParaRPr>
          </a:p>
          <a:p>
            <a:r>
              <a:rPr lang="en-US" sz="2000" dirty="0" err="1" smtClean="0">
                <a:solidFill>
                  <a:schemeClr val="tx1"/>
                </a:solidFill>
                <a:latin typeface="Book Antiqua" panose="02040602050305030304" pitchFamily="18" charset="0"/>
              </a:rPr>
              <a:t>Dünyad</a:t>
            </a:r>
            <a:r>
              <a:rPr lang="en-US" sz="2000" dirty="0" err="1" smtClean="0">
                <a:solidFill>
                  <a:schemeClr val="tx1"/>
                </a:solidFill>
                <a:latin typeface="Book Antiqua" panose="02040602050305030304" pitchFamily="18" charset="0"/>
              </a:rPr>
              <a:t>a</a:t>
            </a:r>
            <a:r>
              <a:rPr lang="en-US" sz="2000" dirty="0" smtClean="0">
                <a:solidFill>
                  <a:schemeClr val="tx1"/>
                </a:solidFill>
                <a:latin typeface="Book Antiqua" panose="02040602050305030304" pitchFamily="18" charset="0"/>
              </a:rPr>
              <a:t> </a:t>
            </a:r>
            <a:r>
              <a:rPr lang="en-US" sz="2000" dirty="0" smtClean="0">
                <a:solidFill>
                  <a:schemeClr val="tx1"/>
                </a:solidFill>
                <a:latin typeface="Book Antiqua" panose="02040602050305030304" pitchFamily="18" charset="0"/>
              </a:rPr>
              <a:t>5. </a:t>
            </a:r>
            <a:r>
              <a:rPr lang="en-US" sz="2000" dirty="0" err="1" smtClean="0">
                <a:solidFill>
                  <a:schemeClr val="tx1"/>
                </a:solidFill>
                <a:latin typeface="Book Antiqua" panose="02040602050305030304" pitchFamily="18" charset="0"/>
              </a:rPr>
              <a:t>en</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büyük</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üretici</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ve</a:t>
            </a:r>
            <a:r>
              <a:rPr lang="en-US" sz="2000" dirty="0" smtClean="0">
                <a:solidFill>
                  <a:schemeClr val="tx1"/>
                </a:solidFill>
                <a:latin typeface="Book Antiqua" panose="02040602050305030304" pitchFamily="18" charset="0"/>
              </a:rPr>
              <a:t> 8. </a:t>
            </a:r>
            <a:r>
              <a:rPr lang="en-US" sz="2000" dirty="0" err="1" smtClean="0">
                <a:solidFill>
                  <a:schemeClr val="tx1"/>
                </a:solidFill>
                <a:latin typeface="Book Antiqua" panose="02040602050305030304" pitchFamily="18" charset="0"/>
              </a:rPr>
              <a:t>en</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büyük</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ihracatçı</a:t>
            </a:r>
            <a:r>
              <a:rPr lang="en-US" sz="2000" dirty="0" smtClean="0">
                <a:solidFill>
                  <a:schemeClr val="tx1"/>
                </a:solidFill>
                <a:latin typeface="Book Antiqua" panose="02040602050305030304" pitchFamily="18" charset="0"/>
              </a:rPr>
              <a:t> </a:t>
            </a:r>
            <a:r>
              <a:rPr lang="en-US" sz="2000" dirty="0">
                <a:solidFill>
                  <a:schemeClr val="tx1"/>
                </a:solidFill>
                <a:latin typeface="Book Antiqua" panose="02040602050305030304" pitchFamily="18" charset="0"/>
              </a:rPr>
              <a:t> </a:t>
            </a:r>
          </a:p>
          <a:p>
            <a:pPr marL="0" indent="0">
              <a:buNone/>
            </a:pPr>
            <a:r>
              <a:rPr lang="en-US" sz="2000" dirty="0" err="1" smtClean="0">
                <a:solidFill>
                  <a:schemeClr val="tx1"/>
                </a:solidFill>
                <a:latin typeface="Book Antiqua" panose="02040602050305030304" pitchFamily="18" charset="0"/>
              </a:rPr>
              <a:t>Başlıca</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Pazarları</a:t>
            </a:r>
            <a:r>
              <a:rPr lang="en-US" sz="2000" dirty="0" smtClean="0">
                <a:solidFill>
                  <a:schemeClr val="tx1"/>
                </a:solidFill>
                <a:latin typeface="Book Antiqua" panose="02040602050305030304" pitchFamily="18" charset="0"/>
              </a:rPr>
              <a:t>:</a:t>
            </a:r>
            <a:endParaRPr lang="en-US" sz="2000" dirty="0">
              <a:solidFill>
                <a:schemeClr val="tx1"/>
              </a:solidFill>
              <a:latin typeface="Book Antiqua" panose="02040602050305030304" pitchFamily="18" charset="0"/>
            </a:endParaRPr>
          </a:p>
          <a:p>
            <a:r>
              <a:rPr lang="en-US" sz="2000" dirty="0" err="1" smtClean="0">
                <a:solidFill>
                  <a:schemeClr val="tx1"/>
                </a:solidFill>
                <a:latin typeface="Book Antiqua" panose="02040602050305030304" pitchFamily="18" charset="0"/>
              </a:rPr>
              <a:t>Taze</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Hurma</a:t>
            </a:r>
            <a:r>
              <a:rPr lang="en-US" sz="2000" dirty="0" smtClean="0">
                <a:solidFill>
                  <a:schemeClr val="tx1"/>
                </a:solidFill>
                <a:latin typeface="Book Antiqua" panose="02040602050305030304" pitchFamily="18" charset="0"/>
              </a:rPr>
              <a:t> : </a:t>
            </a:r>
            <a:r>
              <a:rPr lang="en-US" sz="2000" dirty="0" err="1" smtClean="0">
                <a:solidFill>
                  <a:schemeClr val="tx1"/>
                </a:solidFill>
                <a:latin typeface="Book Antiqua" panose="02040602050305030304" pitchFamily="18" charset="0"/>
              </a:rPr>
              <a:t>Birleşik</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Krallık</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Almanya</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Türkiye</a:t>
            </a:r>
            <a:r>
              <a:rPr lang="en-US" sz="2000" dirty="0" smtClean="0">
                <a:solidFill>
                  <a:schemeClr val="tx1"/>
                </a:solidFill>
                <a:latin typeface="Book Antiqua" panose="02040602050305030304" pitchFamily="18" charset="0"/>
              </a:rPr>
              <a:t>, ABD </a:t>
            </a:r>
            <a:r>
              <a:rPr lang="en-US" sz="2000" dirty="0" err="1" smtClean="0">
                <a:solidFill>
                  <a:schemeClr val="tx1"/>
                </a:solidFill>
                <a:latin typeface="Book Antiqua" panose="02040602050305030304" pitchFamily="18" charset="0"/>
              </a:rPr>
              <a:t>ve</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Avustralya</a:t>
            </a:r>
            <a:endParaRPr lang="en-US" sz="2000" dirty="0">
              <a:solidFill>
                <a:schemeClr val="tx1"/>
              </a:solidFill>
              <a:latin typeface="Book Antiqua" panose="02040602050305030304" pitchFamily="18" charset="0"/>
            </a:endParaRPr>
          </a:p>
          <a:p>
            <a:r>
              <a:rPr lang="en-US" sz="2000" dirty="0" err="1" smtClean="0">
                <a:solidFill>
                  <a:schemeClr val="tx1"/>
                </a:solidFill>
                <a:latin typeface="Book Antiqua" panose="02040602050305030304" pitchFamily="18" charset="0"/>
              </a:rPr>
              <a:t>Kuru</a:t>
            </a:r>
            <a:r>
              <a:rPr lang="en-US" sz="2000" dirty="0" err="1" smtClean="0">
                <a:solidFill>
                  <a:schemeClr val="tx1"/>
                </a:solidFill>
                <a:latin typeface="Book Antiqua" panose="02040602050305030304" pitchFamily="18" charset="0"/>
              </a:rPr>
              <a:t>tulmuş</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Hurma</a:t>
            </a:r>
            <a:r>
              <a:rPr lang="en-US" sz="2000" dirty="0" smtClean="0">
                <a:solidFill>
                  <a:schemeClr val="tx1"/>
                </a:solidFill>
                <a:latin typeface="Book Antiqua" panose="02040602050305030304" pitchFamily="18" charset="0"/>
              </a:rPr>
              <a:t>: BAE, </a:t>
            </a:r>
            <a:r>
              <a:rPr lang="en-US" sz="2000" dirty="0" err="1" smtClean="0">
                <a:solidFill>
                  <a:schemeClr val="tx1"/>
                </a:solidFill>
                <a:latin typeface="Book Antiqua" panose="02040602050305030304" pitchFamily="18" charset="0"/>
              </a:rPr>
              <a:t>Bangladeş</a:t>
            </a:r>
            <a:endParaRPr lang="en-US" sz="2000" dirty="0">
              <a:solidFill>
                <a:schemeClr val="tx1"/>
              </a:solidFill>
              <a:latin typeface="Book Antiqua" panose="02040602050305030304" pitchFamily="18" charset="0"/>
            </a:endParaRPr>
          </a:p>
          <a:p>
            <a:endParaRPr lang="en-US" sz="2000" dirty="0"/>
          </a:p>
        </p:txBody>
      </p:sp>
      <p:sp>
        <p:nvSpPr>
          <p:cNvPr id="4" name="Content Placeholder 3"/>
          <p:cNvSpPr>
            <a:spLocks noGrp="1"/>
          </p:cNvSpPr>
          <p:nvPr>
            <p:ph sz="half" idx="2"/>
          </p:nvPr>
        </p:nvSpPr>
        <p:spPr>
          <a:xfrm>
            <a:off x="6395988" y="2331087"/>
            <a:ext cx="4114800" cy="3553245"/>
          </a:xfrm>
        </p:spPr>
        <p:txBody>
          <a:bodyPr>
            <a:normAutofit/>
          </a:bodyPr>
          <a:lstStyle/>
          <a:p>
            <a:pPr marL="0" indent="0">
              <a:buNone/>
            </a:pPr>
            <a:r>
              <a:rPr lang="en-US" sz="2000" dirty="0">
                <a:solidFill>
                  <a:schemeClr val="tx1"/>
                </a:solidFill>
                <a:latin typeface="Book Antiqua" panose="02040602050305030304" pitchFamily="18" charset="0"/>
              </a:rPr>
              <a:t>More than 300 Dates varieties, major varieties are:</a:t>
            </a:r>
          </a:p>
          <a:p>
            <a:r>
              <a:rPr lang="en-US" sz="2000" dirty="0">
                <a:solidFill>
                  <a:schemeClr val="tx1"/>
                </a:solidFill>
                <a:latin typeface="Book Antiqua" panose="02040602050305030304" pitchFamily="18" charset="0"/>
              </a:rPr>
              <a:t>Sindh: </a:t>
            </a:r>
            <a:r>
              <a:rPr lang="en-US" sz="2000" dirty="0" err="1">
                <a:solidFill>
                  <a:schemeClr val="tx1"/>
                </a:solidFill>
                <a:latin typeface="Book Antiqua" panose="02040602050305030304" pitchFamily="18" charset="0"/>
              </a:rPr>
              <a:t>Aseel</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Karbalaen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Kupro</a:t>
            </a:r>
            <a:endParaRPr lang="en-US" sz="2000" dirty="0">
              <a:solidFill>
                <a:schemeClr val="tx1"/>
              </a:solidFill>
              <a:latin typeface="Book Antiqua" panose="02040602050305030304" pitchFamily="18" charset="0"/>
            </a:endParaRPr>
          </a:p>
          <a:p>
            <a:r>
              <a:rPr lang="en-US" sz="2000" dirty="0">
                <a:solidFill>
                  <a:schemeClr val="tx1"/>
                </a:solidFill>
                <a:latin typeface="Book Antiqua" panose="02040602050305030304" pitchFamily="18" charset="0"/>
              </a:rPr>
              <a:t>Balochistan: Begum </a:t>
            </a:r>
            <a:r>
              <a:rPr lang="en-US" sz="2000" dirty="0" err="1">
                <a:solidFill>
                  <a:schemeClr val="tx1"/>
                </a:solidFill>
                <a:latin typeface="Book Antiqua" panose="02040602050305030304" pitchFamily="18" charset="0"/>
              </a:rPr>
              <a:t>Jangi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Mazawati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Jawansor</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Rabbai</a:t>
            </a:r>
            <a:endParaRPr lang="en-US" sz="2000" dirty="0">
              <a:solidFill>
                <a:schemeClr val="tx1"/>
              </a:solidFill>
              <a:latin typeface="Book Antiqua" panose="02040602050305030304" pitchFamily="18" charset="0"/>
            </a:endParaRPr>
          </a:p>
          <a:p>
            <a:r>
              <a:rPr lang="en-US" sz="2000" dirty="0">
                <a:solidFill>
                  <a:schemeClr val="tx1"/>
                </a:solidFill>
                <a:latin typeface="Book Antiqua" panose="02040602050305030304" pitchFamily="18" charset="0"/>
              </a:rPr>
              <a:t>KPK: </a:t>
            </a:r>
            <a:r>
              <a:rPr lang="en-US" sz="2000" dirty="0" err="1">
                <a:solidFill>
                  <a:schemeClr val="tx1"/>
                </a:solidFill>
                <a:latin typeface="Book Antiqua" panose="02040602050305030304" pitchFamily="18" charset="0"/>
              </a:rPr>
              <a:t>Dhakki</a:t>
            </a:r>
            <a:endParaRPr lang="en-US" sz="2000" dirty="0">
              <a:solidFill>
                <a:schemeClr val="tx1"/>
              </a:solidFill>
              <a:latin typeface="Book Antiqua" panose="02040602050305030304" pitchFamily="18" charset="0"/>
            </a:endParaRPr>
          </a:p>
          <a:p>
            <a:r>
              <a:rPr lang="en-US" sz="2000" dirty="0">
                <a:solidFill>
                  <a:schemeClr val="tx1"/>
                </a:solidFill>
                <a:latin typeface="Book Antiqua" panose="02040602050305030304" pitchFamily="18" charset="0"/>
              </a:rPr>
              <a:t>Punjab: </a:t>
            </a:r>
            <a:r>
              <a:rPr lang="en-US" sz="2000" dirty="0" err="1">
                <a:solidFill>
                  <a:schemeClr val="tx1"/>
                </a:solidFill>
                <a:latin typeface="Book Antiqua" panose="02040602050305030304" pitchFamily="18" charset="0"/>
              </a:rPr>
              <a:t>Hilavi</a:t>
            </a:r>
            <a:endParaRPr lang="en-US" sz="2000" dirty="0">
              <a:solidFill>
                <a:schemeClr val="tx1"/>
              </a:solidFill>
              <a:latin typeface="Book Antiqua" panose="02040602050305030304" pitchFamily="18" charset="0"/>
            </a:endParaRPr>
          </a:p>
          <a:p>
            <a:endParaRPr lang="en-US" dirty="0"/>
          </a:p>
        </p:txBody>
      </p:sp>
      <p:pic>
        <p:nvPicPr>
          <p:cNvPr id="5" name="Picture 4"/>
          <p:cNvPicPr>
            <a:picLocks noChangeAspect="1"/>
          </p:cNvPicPr>
          <p:nvPr/>
        </p:nvPicPr>
        <p:blipFill>
          <a:blip r:embed="rId2"/>
          <a:stretch>
            <a:fillRect/>
          </a:stretch>
        </p:blipFill>
        <p:spPr>
          <a:xfrm>
            <a:off x="10053588" y="4798675"/>
            <a:ext cx="2138412" cy="1524000"/>
          </a:xfrm>
          <a:prstGeom prst="rect">
            <a:avLst/>
          </a:prstGeom>
        </p:spPr>
      </p:pic>
    </p:spTree>
    <p:extLst>
      <p:ext uri="{BB962C8B-B14F-4D97-AF65-F5344CB8AC3E}">
        <p14:creationId xmlns:p14="http://schemas.microsoft.com/office/powerpoint/2010/main" val="265977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4" y="609600"/>
            <a:ext cx="8979646" cy="1071032"/>
          </a:xfrm>
        </p:spPr>
        <p:txBody>
          <a:bodyPr/>
          <a:lstStyle/>
          <a:p>
            <a:pPr algn="ctr"/>
            <a:r>
              <a:rPr lang="en-US" sz="4000" b="1" dirty="0" smtClean="0">
                <a:latin typeface="Book Antiqua" panose="02040602050305030304" pitchFamily="18" charset="0"/>
              </a:rPr>
              <a:t>PAKİSTAN HURMASININ ÖZELLİKLERİ VE KALİTESİ</a:t>
            </a:r>
            <a:endParaRPr lang="en-US" sz="4000" b="1" dirty="0">
              <a:latin typeface="Book Antiqua" panose="02040602050305030304" pitchFamily="18" charset="0"/>
            </a:endParaRPr>
          </a:p>
        </p:txBody>
      </p:sp>
      <p:sp>
        <p:nvSpPr>
          <p:cNvPr id="6" name="Content Placeholder 5"/>
          <p:cNvSpPr>
            <a:spLocks noGrp="1"/>
          </p:cNvSpPr>
          <p:nvPr>
            <p:ph idx="1"/>
          </p:nvPr>
        </p:nvSpPr>
        <p:spPr>
          <a:xfrm>
            <a:off x="374073" y="2209801"/>
            <a:ext cx="11125200" cy="4216399"/>
          </a:xfrm>
        </p:spPr>
        <p:txBody>
          <a:bodyPr>
            <a:normAutofit/>
          </a:bodyPr>
          <a:lstStyle/>
          <a:p>
            <a:endParaRPr lang="en-US" dirty="0" smtClean="0"/>
          </a:p>
          <a:p>
            <a:r>
              <a:rPr lang="en-US" dirty="0" smtClean="0"/>
              <a:t>Pakistan </a:t>
            </a:r>
            <a:r>
              <a:rPr lang="en-US" dirty="0" err="1"/>
              <a:t>hurması</a:t>
            </a:r>
            <a:r>
              <a:rPr lang="en-US" dirty="0"/>
              <a:t>, </a:t>
            </a:r>
            <a:r>
              <a:rPr lang="en-US" dirty="0" err="1" smtClean="0"/>
              <a:t>yoğun</a:t>
            </a:r>
            <a:r>
              <a:rPr lang="en-US" dirty="0" smtClean="0"/>
              <a:t> </a:t>
            </a:r>
            <a:r>
              <a:rPr lang="en-US" dirty="0" err="1" smtClean="0"/>
              <a:t>bir</a:t>
            </a:r>
            <a:r>
              <a:rPr lang="en-US" dirty="0" smtClean="0"/>
              <a:t> </a:t>
            </a:r>
            <a:r>
              <a:rPr lang="en-US" dirty="0" err="1" smtClean="0"/>
              <a:t>içeriğe</a:t>
            </a:r>
            <a:r>
              <a:rPr lang="en-US" dirty="0" smtClean="0"/>
              <a:t> </a:t>
            </a:r>
            <a:r>
              <a:rPr lang="en-US" dirty="0" err="1" smtClean="0"/>
              <a:t>sahip</a:t>
            </a:r>
            <a:r>
              <a:rPr lang="en-US" dirty="0" smtClean="0"/>
              <a:t> </a:t>
            </a:r>
            <a:r>
              <a:rPr lang="en-US" dirty="0" err="1" smtClean="0"/>
              <a:t>olup</a:t>
            </a:r>
            <a:r>
              <a:rPr lang="en-US" dirty="0" smtClean="0"/>
              <a:t>, </a:t>
            </a:r>
            <a:r>
              <a:rPr lang="en-US" dirty="0" err="1" smtClean="0"/>
              <a:t>yumuşak</a:t>
            </a:r>
            <a:r>
              <a:rPr lang="en-US" dirty="0" smtClean="0"/>
              <a:t>, </a:t>
            </a:r>
            <a:r>
              <a:rPr lang="en-US" dirty="0" err="1" smtClean="0"/>
              <a:t>tatlı</a:t>
            </a:r>
            <a:r>
              <a:rPr lang="en-US" dirty="0" smtClean="0"/>
              <a:t> </a:t>
            </a:r>
            <a:r>
              <a:rPr lang="en-US" dirty="0" err="1" smtClean="0"/>
              <a:t>ve</a:t>
            </a:r>
            <a:r>
              <a:rPr lang="en-US" dirty="0" smtClean="0"/>
              <a:t> </a:t>
            </a:r>
            <a:r>
              <a:rPr lang="en-US" dirty="0" err="1" smtClean="0"/>
              <a:t>yüksek</a:t>
            </a:r>
            <a:r>
              <a:rPr lang="en-US" dirty="0" smtClean="0"/>
              <a:t> </a:t>
            </a:r>
            <a:r>
              <a:rPr lang="en-US" dirty="0" err="1" smtClean="0"/>
              <a:t>aromalı</a:t>
            </a:r>
            <a:r>
              <a:rPr lang="en-US" dirty="0" smtClean="0"/>
              <a:t> </a:t>
            </a:r>
            <a:r>
              <a:rPr lang="en-US" dirty="0" err="1" smtClean="0"/>
              <a:t>olması</a:t>
            </a:r>
            <a:r>
              <a:rPr lang="en-US" dirty="0" smtClean="0"/>
              <a:t> </a:t>
            </a:r>
            <a:r>
              <a:rPr lang="en-US" dirty="0" err="1" smtClean="0"/>
              <a:t>ile</a:t>
            </a:r>
            <a:r>
              <a:rPr lang="en-US" dirty="0" smtClean="0"/>
              <a:t> </a:t>
            </a:r>
            <a:r>
              <a:rPr lang="en-US" dirty="0" err="1" smtClean="0"/>
              <a:t>ünlüdür</a:t>
            </a:r>
            <a:r>
              <a:rPr lang="en-US" dirty="0" smtClean="0"/>
              <a:t>.</a:t>
            </a:r>
          </a:p>
          <a:p>
            <a:r>
              <a:rPr lang="en-US" dirty="0" smtClean="0"/>
              <a:t>Pakistan </a:t>
            </a:r>
            <a:r>
              <a:rPr lang="en-US" dirty="0" err="1"/>
              <a:t>Hurması</a:t>
            </a:r>
            <a:r>
              <a:rPr lang="en-US" dirty="0"/>
              <a:t> </a:t>
            </a:r>
            <a:r>
              <a:rPr lang="en-US" dirty="0" err="1"/>
              <a:t>bütün</a:t>
            </a:r>
            <a:r>
              <a:rPr lang="en-US" dirty="0"/>
              <a:t>, </a:t>
            </a:r>
            <a:r>
              <a:rPr lang="en-US" dirty="0" err="1"/>
              <a:t>kurutulmuş</a:t>
            </a:r>
            <a:r>
              <a:rPr lang="en-US" dirty="0"/>
              <a:t>, </a:t>
            </a:r>
            <a:r>
              <a:rPr lang="en-US" dirty="0" err="1"/>
              <a:t>yarı</a:t>
            </a:r>
            <a:r>
              <a:rPr lang="en-US" dirty="0"/>
              <a:t> </a:t>
            </a:r>
            <a:r>
              <a:rPr lang="en-US" dirty="0" err="1"/>
              <a:t>kurutulmuş</a:t>
            </a:r>
            <a:r>
              <a:rPr lang="en-US" dirty="0"/>
              <a:t>, </a:t>
            </a:r>
            <a:r>
              <a:rPr lang="en-US" dirty="0" err="1"/>
              <a:t>çiğ</a:t>
            </a:r>
            <a:r>
              <a:rPr lang="en-US" dirty="0"/>
              <a:t>, </a:t>
            </a:r>
            <a:r>
              <a:rPr lang="en-US" dirty="0" err="1"/>
              <a:t>organik</a:t>
            </a:r>
            <a:r>
              <a:rPr lang="en-US" dirty="0"/>
              <a:t>, </a:t>
            </a:r>
            <a:r>
              <a:rPr lang="en-US" dirty="0" err="1"/>
              <a:t>çekirdeksiz</a:t>
            </a:r>
            <a:r>
              <a:rPr lang="en-US" dirty="0"/>
              <a:t>, </a:t>
            </a:r>
            <a:r>
              <a:rPr lang="en-US" dirty="0" err="1"/>
              <a:t>blok</a:t>
            </a:r>
            <a:r>
              <a:rPr lang="en-US" dirty="0"/>
              <a:t>, </a:t>
            </a:r>
            <a:r>
              <a:rPr lang="en-US" dirty="0" err="1"/>
              <a:t>küp</a:t>
            </a:r>
            <a:r>
              <a:rPr lang="en-US" dirty="0"/>
              <a:t> </a:t>
            </a:r>
            <a:r>
              <a:rPr lang="en-US" dirty="0" err="1"/>
              <a:t>küp</a:t>
            </a:r>
            <a:r>
              <a:rPr lang="en-US" dirty="0"/>
              <a:t>, </a:t>
            </a:r>
            <a:r>
              <a:rPr lang="en-US" dirty="0" err="1" smtClean="0"/>
              <a:t>doğranmış</a:t>
            </a:r>
            <a:r>
              <a:rPr lang="en-US" dirty="0" smtClean="0"/>
              <a:t> </a:t>
            </a:r>
            <a:r>
              <a:rPr lang="en-US" dirty="0" err="1" smtClean="0"/>
              <a:t>şekillerde</a:t>
            </a:r>
            <a:r>
              <a:rPr lang="en-US" dirty="0" smtClean="0"/>
              <a:t> </a:t>
            </a:r>
            <a:r>
              <a:rPr lang="en-US" dirty="0" err="1" smtClean="0"/>
              <a:t>ya</a:t>
            </a:r>
            <a:r>
              <a:rPr lang="en-US" dirty="0" smtClean="0"/>
              <a:t> da  </a:t>
            </a:r>
            <a:r>
              <a:rPr lang="en-US" dirty="0" err="1"/>
              <a:t>şurup</a:t>
            </a:r>
            <a:r>
              <a:rPr lang="en-US" dirty="0"/>
              <a:t>, </a:t>
            </a:r>
            <a:r>
              <a:rPr lang="en-US" dirty="0" err="1"/>
              <a:t>macun</a:t>
            </a:r>
            <a:r>
              <a:rPr lang="en-US" dirty="0"/>
              <a:t> </a:t>
            </a:r>
            <a:r>
              <a:rPr lang="en-US" dirty="0" err="1"/>
              <a:t>ve</a:t>
            </a:r>
            <a:r>
              <a:rPr lang="en-US" dirty="0"/>
              <a:t> </a:t>
            </a:r>
            <a:r>
              <a:rPr lang="en-US" dirty="0" err="1"/>
              <a:t>toz</a:t>
            </a:r>
            <a:r>
              <a:rPr lang="en-US" dirty="0"/>
              <a:t> </a:t>
            </a:r>
            <a:r>
              <a:rPr lang="en-US" dirty="0" err="1"/>
              <a:t>şeklinde</a:t>
            </a:r>
            <a:r>
              <a:rPr lang="en-US" dirty="0"/>
              <a:t> </a:t>
            </a:r>
            <a:r>
              <a:rPr lang="en-US" dirty="0" err="1"/>
              <a:t>tüketilmektedir</a:t>
            </a:r>
            <a:r>
              <a:rPr lang="en-US" dirty="0"/>
              <a:t>. </a:t>
            </a:r>
            <a:endParaRPr lang="en-US" dirty="0" smtClean="0"/>
          </a:p>
          <a:p>
            <a:r>
              <a:rPr lang="en-US" dirty="0" smtClean="0"/>
              <a:t>Pakistan </a:t>
            </a:r>
            <a:r>
              <a:rPr lang="en-US" dirty="0" err="1"/>
              <a:t>hurması</a:t>
            </a:r>
            <a:r>
              <a:rPr lang="en-US" dirty="0"/>
              <a:t> </a:t>
            </a:r>
            <a:r>
              <a:rPr lang="en-US" dirty="0" err="1"/>
              <a:t>çeşitlerinin</a:t>
            </a:r>
            <a:r>
              <a:rPr lang="en-US" dirty="0"/>
              <a:t> </a:t>
            </a:r>
            <a:r>
              <a:rPr lang="en-US" dirty="0" err="1"/>
              <a:t>çoğu</a:t>
            </a:r>
            <a:r>
              <a:rPr lang="en-US" dirty="0"/>
              <a:t>, </a:t>
            </a:r>
            <a:r>
              <a:rPr lang="en-US" dirty="0" err="1"/>
              <a:t>doğal</a:t>
            </a:r>
            <a:r>
              <a:rPr lang="en-US" dirty="0"/>
              <a:t> </a:t>
            </a:r>
            <a:r>
              <a:rPr lang="en-US" dirty="0" err="1"/>
              <a:t>içerikli</a:t>
            </a:r>
            <a:r>
              <a:rPr lang="en-US" dirty="0"/>
              <a:t> </a:t>
            </a:r>
            <a:r>
              <a:rPr lang="en-US" dirty="0" err="1"/>
              <a:t>ve</a:t>
            </a:r>
            <a:r>
              <a:rPr lang="en-US" dirty="0"/>
              <a:t> </a:t>
            </a:r>
            <a:r>
              <a:rPr lang="en-US" dirty="0" err="1"/>
              <a:t>herhangi</a:t>
            </a:r>
            <a:r>
              <a:rPr lang="en-US" dirty="0"/>
              <a:t> </a:t>
            </a:r>
            <a:r>
              <a:rPr lang="en-US" dirty="0" err="1"/>
              <a:t>bir</a:t>
            </a:r>
            <a:r>
              <a:rPr lang="en-US" dirty="0"/>
              <a:t> </a:t>
            </a:r>
            <a:r>
              <a:rPr lang="en-US" dirty="0" err="1"/>
              <a:t>kimyasal</a:t>
            </a:r>
            <a:r>
              <a:rPr lang="en-US" dirty="0"/>
              <a:t>, </a:t>
            </a:r>
            <a:r>
              <a:rPr lang="en-US" dirty="0" err="1"/>
              <a:t>pestisit</a:t>
            </a:r>
            <a:r>
              <a:rPr lang="en-US" dirty="0"/>
              <a:t> </a:t>
            </a:r>
            <a:r>
              <a:rPr lang="en-US" dirty="0" err="1"/>
              <a:t>veya</a:t>
            </a:r>
            <a:r>
              <a:rPr lang="en-US" dirty="0"/>
              <a:t> </a:t>
            </a:r>
            <a:r>
              <a:rPr lang="en-US" dirty="0" err="1"/>
              <a:t>sentetik</a:t>
            </a:r>
            <a:r>
              <a:rPr lang="en-US" dirty="0"/>
              <a:t> </a:t>
            </a:r>
            <a:r>
              <a:rPr lang="en-US" dirty="0" err="1"/>
              <a:t>malzeme</a:t>
            </a:r>
            <a:r>
              <a:rPr lang="en-US" dirty="0"/>
              <a:t> </a:t>
            </a:r>
            <a:r>
              <a:rPr lang="en-US" dirty="0" err="1"/>
              <a:t>içermeyen</a:t>
            </a:r>
            <a:r>
              <a:rPr lang="en-US" dirty="0"/>
              <a:t> </a:t>
            </a:r>
            <a:r>
              <a:rPr lang="en-US" dirty="0" err="1"/>
              <a:t>Organik</a:t>
            </a:r>
            <a:r>
              <a:rPr lang="en-US" dirty="0"/>
              <a:t> </a:t>
            </a:r>
            <a:r>
              <a:rPr lang="en-US" dirty="0" err="1"/>
              <a:t>Hurma</a:t>
            </a:r>
            <a:r>
              <a:rPr lang="en-US" dirty="0"/>
              <a:t> </a:t>
            </a:r>
            <a:r>
              <a:rPr lang="en-US" dirty="0" err="1"/>
              <a:t>olarak</a:t>
            </a:r>
            <a:r>
              <a:rPr lang="en-US" dirty="0"/>
              <a:t> </a:t>
            </a:r>
            <a:r>
              <a:rPr lang="en-US" dirty="0" err="1"/>
              <a:t>kabul</a:t>
            </a:r>
            <a:r>
              <a:rPr lang="en-US" dirty="0"/>
              <a:t> </a:t>
            </a:r>
            <a:r>
              <a:rPr lang="en-US" dirty="0" err="1"/>
              <a:t>edilir</a:t>
            </a:r>
            <a:r>
              <a:rPr lang="en-US" dirty="0" smtClean="0"/>
              <a:t>.</a:t>
            </a:r>
          </a:p>
          <a:p>
            <a:r>
              <a:rPr lang="en-US" dirty="0" smtClean="0"/>
              <a:t>Pakistan </a:t>
            </a:r>
            <a:r>
              <a:rPr lang="en-US" dirty="0" err="1"/>
              <a:t>hurması</a:t>
            </a:r>
            <a:r>
              <a:rPr lang="en-US" dirty="0"/>
              <a:t>, </a:t>
            </a:r>
            <a:r>
              <a:rPr lang="en-US" dirty="0" err="1"/>
              <a:t>sofralık</a:t>
            </a:r>
            <a:r>
              <a:rPr lang="en-US" dirty="0"/>
              <a:t> </a:t>
            </a:r>
            <a:r>
              <a:rPr lang="en-US" dirty="0" err="1"/>
              <a:t>veya</a:t>
            </a:r>
            <a:r>
              <a:rPr lang="en-US" dirty="0"/>
              <a:t> </a:t>
            </a:r>
            <a:r>
              <a:rPr lang="en-US" dirty="0" err="1"/>
              <a:t>kurutulmuş</a:t>
            </a:r>
            <a:r>
              <a:rPr lang="en-US" dirty="0"/>
              <a:t> </a:t>
            </a:r>
            <a:r>
              <a:rPr lang="en-US" dirty="0" err="1"/>
              <a:t>hurmanın</a:t>
            </a:r>
            <a:r>
              <a:rPr lang="en-US" dirty="0"/>
              <a:t> </a:t>
            </a:r>
            <a:r>
              <a:rPr lang="en-US" dirty="0" err="1"/>
              <a:t>yanı</a:t>
            </a:r>
            <a:r>
              <a:rPr lang="en-US" dirty="0"/>
              <a:t> </a:t>
            </a:r>
            <a:r>
              <a:rPr lang="en-US" dirty="0" err="1"/>
              <a:t>sıra</a:t>
            </a:r>
            <a:r>
              <a:rPr lang="en-US" dirty="0"/>
              <a:t> </a:t>
            </a:r>
            <a:r>
              <a:rPr lang="en-US" dirty="0" err="1" smtClean="0"/>
              <a:t>smoothi’lerde</a:t>
            </a:r>
            <a:r>
              <a:rPr lang="en-US" dirty="0" smtClean="0"/>
              <a:t>, </a:t>
            </a:r>
            <a:r>
              <a:rPr lang="en-US" dirty="0" err="1"/>
              <a:t>meyve</a:t>
            </a:r>
            <a:r>
              <a:rPr lang="en-US" dirty="0"/>
              <a:t> </a:t>
            </a:r>
            <a:r>
              <a:rPr lang="en-US" dirty="0" err="1"/>
              <a:t>sularında</a:t>
            </a:r>
            <a:r>
              <a:rPr lang="en-US" dirty="0"/>
              <a:t>, </a:t>
            </a:r>
            <a:r>
              <a:rPr lang="en-US" dirty="0" err="1"/>
              <a:t>beslenme</a:t>
            </a:r>
            <a:r>
              <a:rPr lang="en-US" dirty="0"/>
              <a:t> </a:t>
            </a:r>
            <a:r>
              <a:rPr lang="en-US" dirty="0" err="1" smtClean="0"/>
              <a:t>barlarında</a:t>
            </a:r>
            <a:r>
              <a:rPr lang="en-US" dirty="0"/>
              <a:t>, </a:t>
            </a:r>
            <a:r>
              <a:rPr lang="en-US" dirty="0" err="1"/>
              <a:t>unlu</a:t>
            </a:r>
            <a:r>
              <a:rPr lang="en-US" dirty="0"/>
              <a:t> </a:t>
            </a:r>
            <a:r>
              <a:rPr lang="en-US" dirty="0" err="1"/>
              <a:t>mamullerde</a:t>
            </a:r>
            <a:r>
              <a:rPr lang="en-US" dirty="0"/>
              <a:t> </a:t>
            </a:r>
            <a:r>
              <a:rPr lang="en-US" dirty="0" err="1"/>
              <a:t>ve</a:t>
            </a:r>
            <a:r>
              <a:rPr lang="en-US" dirty="0"/>
              <a:t> </a:t>
            </a:r>
            <a:r>
              <a:rPr lang="en-US" dirty="0" err="1"/>
              <a:t>diğer</a:t>
            </a:r>
            <a:r>
              <a:rPr lang="en-US" dirty="0"/>
              <a:t> </a:t>
            </a:r>
            <a:r>
              <a:rPr lang="en-US" dirty="0" err="1"/>
              <a:t>farklı</a:t>
            </a:r>
            <a:r>
              <a:rPr lang="en-US" dirty="0"/>
              <a:t> </a:t>
            </a:r>
            <a:r>
              <a:rPr lang="en-US" dirty="0" err="1"/>
              <a:t>hurma</a:t>
            </a:r>
            <a:r>
              <a:rPr lang="en-US" dirty="0"/>
              <a:t> </a:t>
            </a:r>
            <a:r>
              <a:rPr lang="en-US" dirty="0" err="1"/>
              <a:t>katma</a:t>
            </a:r>
            <a:r>
              <a:rPr lang="en-US" dirty="0"/>
              <a:t> </a:t>
            </a:r>
            <a:r>
              <a:rPr lang="en-US" dirty="0" err="1"/>
              <a:t>değerli</a:t>
            </a:r>
            <a:r>
              <a:rPr lang="en-US" dirty="0"/>
              <a:t> </a:t>
            </a:r>
            <a:r>
              <a:rPr lang="en-US" dirty="0" err="1"/>
              <a:t>ürünlerde</a:t>
            </a:r>
            <a:r>
              <a:rPr lang="en-US" dirty="0"/>
              <a:t> </a:t>
            </a:r>
            <a:r>
              <a:rPr lang="en-US" dirty="0" err="1"/>
              <a:t>doğal</a:t>
            </a:r>
            <a:r>
              <a:rPr lang="en-US" dirty="0"/>
              <a:t> </a:t>
            </a:r>
            <a:r>
              <a:rPr lang="en-US" dirty="0" err="1"/>
              <a:t>tatlandırıcı</a:t>
            </a:r>
            <a:r>
              <a:rPr lang="en-US" dirty="0"/>
              <a:t> </a:t>
            </a:r>
            <a:r>
              <a:rPr lang="en-US" dirty="0" err="1"/>
              <a:t>olarak</a:t>
            </a:r>
            <a:r>
              <a:rPr lang="en-US" dirty="0"/>
              <a:t> da </a:t>
            </a:r>
            <a:r>
              <a:rPr lang="en-US" dirty="0" err="1"/>
              <a:t>tüketilmektedir</a:t>
            </a:r>
            <a:r>
              <a:rPr lang="en-US" dirty="0"/>
              <a:t>.</a:t>
            </a:r>
            <a:endParaRPr lang="en-US" dirty="0"/>
          </a:p>
        </p:txBody>
      </p:sp>
    </p:spTree>
    <p:extLst>
      <p:ext uri="{BB962C8B-B14F-4D97-AF65-F5344CB8AC3E}">
        <p14:creationId xmlns:p14="http://schemas.microsoft.com/office/powerpoint/2010/main" val="48619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smtClean="0">
                <a:latin typeface="Book Antiqua" pitchFamily="18" charset="0"/>
              </a:rPr>
              <a:t>DENİZ ÜRÜNLERİ</a:t>
            </a:r>
            <a:endParaRPr lang="en-US" sz="4000" b="1" dirty="0"/>
          </a:p>
        </p:txBody>
      </p:sp>
      <p:sp>
        <p:nvSpPr>
          <p:cNvPr id="4" name="TextBox 3">
            <a:extLst>
              <a:ext uri="{FF2B5EF4-FFF2-40B4-BE49-F238E27FC236}">
                <a16:creationId xmlns:a16="http://schemas.microsoft.com/office/drawing/2014/main" id="{14C22E09-FF99-441C-AD69-E28F85B05667}"/>
              </a:ext>
            </a:extLst>
          </p:cNvPr>
          <p:cNvSpPr txBox="1"/>
          <p:nvPr/>
        </p:nvSpPr>
        <p:spPr>
          <a:xfrm>
            <a:off x="2514601" y="4572001"/>
            <a:ext cx="7620001" cy="984885"/>
          </a:xfrm>
          <a:prstGeom prst="rect">
            <a:avLst/>
          </a:prstGeom>
          <a:noFill/>
        </p:spPr>
        <p:txBody>
          <a:bodyPr wrap="square" lIns="0" tIns="0" rIns="0" bIns="0" rtlCol="0">
            <a:spAutoFit/>
          </a:bodyPr>
          <a:lstStyle/>
          <a:p>
            <a:pPr algn="ctr"/>
            <a:r>
              <a:rPr lang="en-US" altLang="ko-KR" sz="1600" b="1" dirty="0" smtClean="0">
                <a:solidFill>
                  <a:schemeClr val="tx2">
                    <a:lumMod val="50000"/>
                  </a:schemeClr>
                </a:solidFill>
                <a:latin typeface="Book Antiqua" pitchFamily="18" charset="0"/>
              </a:rPr>
              <a:t>BAŞLICA İHRACAT PAZARLARI : </a:t>
            </a:r>
            <a:r>
              <a:rPr lang="en-US" altLang="ko-KR" sz="1600" b="1" dirty="0" err="1" smtClean="0">
                <a:solidFill>
                  <a:schemeClr val="tx2">
                    <a:lumMod val="50000"/>
                  </a:schemeClr>
                </a:solidFill>
                <a:latin typeface="Book Antiqua" pitchFamily="18" charset="0"/>
              </a:rPr>
              <a:t>Tayland</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Çin</a:t>
            </a:r>
            <a:r>
              <a:rPr lang="en-US" altLang="ko-KR" sz="1600" b="1" dirty="0" smtClean="0">
                <a:solidFill>
                  <a:schemeClr val="tx2">
                    <a:lumMod val="50000"/>
                  </a:schemeClr>
                </a:solidFill>
                <a:latin typeface="Book Antiqua" pitchFamily="18" charset="0"/>
              </a:rPr>
              <a:t>, Vietnam, BAE, </a:t>
            </a:r>
            <a:r>
              <a:rPr lang="en-US" altLang="ko-KR" sz="1600" b="1" dirty="0" err="1" smtClean="0">
                <a:solidFill>
                  <a:schemeClr val="tx2">
                    <a:lumMod val="50000"/>
                  </a:schemeClr>
                </a:solidFill>
                <a:latin typeface="Book Antiqua" pitchFamily="18" charset="0"/>
              </a:rPr>
              <a:t>Malezya</a:t>
            </a:r>
            <a:endParaRPr lang="en-US" altLang="ko-KR" sz="1600" b="1" dirty="0">
              <a:solidFill>
                <a:schemeClr val="tx2">
                  <a:lumMod val="50000"/>
                </a:schemeClr>
              </a:solidFill>
              <a:latin typeface="Book Antiqua" pitchFamily="18" charset="0"/>
            </a:endParaRPr>
          </a:p>
          <a:p>
            <a:pPr algn="ctr"/>
            <a:r>
              <a:rPr lang="en-US" altLang="ko-KR" sz="1600" b="1" dirty="0" smtClean="0">
                <a:solidFill>
                  <a:schemeClr val="tx2">
                    <a:lumMod val="50000"/>
                  </a:schemeClr>
                </a:solidFill>
                <a:latin typeface="Book Antiqua" pitchFamily="18" charset="0"/>
              </a:rPr>
              <a:t>BAŞLICA İHRAÇ </a:t>
            </a:r>
            <a:r>
              <a:rPr lang="en-US" altLang="ko-KR" sz="1600" b="1" dirty="0">
                <a:solidFill>
                  <a:schemeClr val="tx2">
                    <a:lumMod val="50000"/>
                  </a:schemeClr>
                </a:solidFill>
                <a:latin typeface="Book Antiqua" pitchFamily="18" charset="0"/>
              </a:rPr>
              <a:t>EDİLEN </a:t>
            </a:r>
            <a:r>
              <a:rPr lang="en-US" altLang="ko-KR" sz="1600" b="1" dirty="0" err="1">
                <a:solidFill>
                  <a:schemeClr val="tx2">
                    <a:lumMod val="50000"/>
                  </a:schemeClr>
                </a:solidFill>
                <a:latin typeface="Book Antiqua" pitchFamily="18" charset="0"/>
              </a:rPr>
              <a:t>ÜRÜNLER:Karides</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Yengeç</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İ</a:t>
            </a:r>
            <a:r>
              <a:rPr lang="en-US" altLang="ko-KR" sz="1600" b="1" dirty="0" err="1" smtClean="0">
                <a:solidFill>
                  <a:schemeClr val="tx2">
                    <a:lumMod val="50000"/>
                  </a:schemeClr>
                </a:solidFill>
                <a:latin typeface="Book Antiqua" pitchFamily="18" charset="0"/>
              </a:rPr>
              <a:t>stakoz</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Kalamar</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Mürekkep</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Balığı</a:t>
            </a:r>
            <a:r>
              <a:rPr lang="en-US" altLang="ko-KR" sz="1600" b="1" dirty="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Yumuşakçalar,Sardalya</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Köpek</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Balıkları</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Yayın</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Balığı</a:t>
            </a:r>
            <a:r>
              <a:rPr lang="en-US" altLang="ko-KR" sz="1600" b="1" dirty="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Baraküda</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Nehir</a:t>
            </a:r>
            <a:r>
              <a:rPr lang="en-US" altLang="ko-KR" sz="1600" b="1" dirty="0" smtClean="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Tirsi</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Balığı</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ve</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Yılan</a:t>
            </a:r>
            <a:r>
              <a:rPr lang="en-US" altLang="ko-KR" sz="1600" b="1" dirty="0">
                <a:solidFill>
                  <a:schemeClr val="tx2">
                    <a:lumMod val="50000"/>
                  </a:schemeClr>
                </a:solidFill>
                <a:latin typeface="Book Antiqua" pitchFamily="18" charset="0"/>
              </a:rPr>
              <a:t> </a:t>
            </a:r>
            <a:r>
              <a:rPr lang="en-US" altLang="ko-KR" sz="1600" b="1" dirty="0" err="1">
                <a:solidFill>
                  <a:schemeClr val="tx2">
                    <a:lumMod val="50000"/>
                  </a:schemeClr>
                </a:solidFill>
                <a:latin typeface="Book Antiqua" pitchFamily="18" charset="0"/>
              </a:rPr>
              <a:t>Balığı</a:t>
            </a:r>
            <a:endParaRPr lang="en-US" altLang="ko-KR" sz="1600" b="1" dirty="0">
              <a:solidFill>
                <a:schemeClr val="tx2">
                  <a:lumMod val="50000"/>
                </a:schemeClr>
              </a:solidFill>
              <a:latin typeface="Book Antiqua" pitchFamily="18" charset="0"/>
            </a:endParaRPr>
          </a:p>
        </p:txBody>
      </p:sp>
      <p:sp>
        <p:nvSpPr>
          <p:cNvPr id="5" name="TextBox 4">
            <a:extLst>
              <a:ext uri="{FF2B5EF4-FFF2-40B4-BE49-F238E27FC236}">
                <a16:creationId xmlns:a16="http://schemas.microsoft.com/office/drawing/2014/main" id="{04BD5F69-7263-4049-8489-CBDDD9E3CC25}"/>
              </a:ext>
            </a:extLst>
          </p:cNvPr>
          <p:cNvSpPr txBox="1"/>
          <p:nvPr/>
        </p:nvSpPr>
        <p:spPr>
          <a:xfrm>
            <a:off x="8150478" y="3510001"/>
            <a:ext cx="2667000" cy="492443"/>
          </a:xfrm>
          <a:prstGeom prst="rect">
            <a:avLst/>
          </a:prstGeom>
          <a:noFill/>
        </p:spPr>
        <p:txBody>
          <a:bodyPr wrap="square" lIns="0" tIns="0" rIns="0" bIns="0" rtlCol="0">
            <a:spAutoFit/>
          </a:bodyPr>
          <a:lstStyle/>
          <a:p>
            <a:pPr algn="ctr"/>
            <a:r>
              <a:rPr lang="en-US" altLang="ko-KR" sz="1600" b="1" dirty="0">
                <a:solidFill>
                  <a:schemeClr val="tx2">
                    <a:lumMod val="50000"/>
                  </a:schemeClr>
                </a:solidFill>
                <a:latin typeface="Book Antiqua" pitchFamily="18" charset="0"/>
              </a:rPr>
              <a:t>414 </a:t>
            </a:r>
            <a:r>
              <a:rPr lang="en-US" altLang="ko-KR" sz="1600" b="1" dirty="0" err="1" smtClean="0">
                <a:solidFill>
                  <a:schemeClr val="tx2">
                    <a:lumMod val="50000"/>
                  </a:schemeClr>
                </a:solidFill>
                <a:latin typeface="Book Antiqua" pitchFamily="18" charset="0"/>
              </a:rPr>
              <a:t>milyon</a:t>
            </a:r>
            <a:r>
              <a:rPr lang="en-US" altLang="ko-KR" sz="1600" b="1" dirty="0" smtClean="0">
                <a:solidFill>
                  <a:schemeClr val="tx2">
                    <a:lumMod val="50000"/>
                  </a:schemeClr>
                </a:solidFill>
                <a:latin typeface="Book Antiqua" pitchFamily="18" charset="0"/>
              </a:rPr>
              <a:t> US$ </a:t>
            </a:r>
            <a:r>
              <a:rPr lang="en-US" altLang="ko-KR" sz="1600" b="1" dirty="0" err="1" smtClean="0">
                <a:solidFill>
                  <a:schemeClr val="tx2">
                    <a:lumMod val="50000"/>
                  </a:schemeClr>
                </a:solidFill>
                <a:latin typeface="Book Antiqua" pitchFamily="18" charset="0"/>
              </a:rPr>
              <a:t>ihracat</a:t>
            </a:r>
            <a:r>
              <a:rPr lang="en-US" altLang="ko-KR" sz="1600" b="1" dirty="0" smtClean="0">
                <a:solidFill>
                  <a:schemeClr val="tx2">
                    <a:lumMod val="50000"/>
                  </a:schemeClr>
                </a:solidFill>
                <a:latin typeface="Book Antiqua" pitchFamily="18" charset="0"/>
              </a:rPr>
              <a:t> (2021 </a:t>
            </a:r>
            <a:r>
              <a:rPr lang="en-US" altLang="ko-KR" sz="1600" b="1" dirty="0" err="1" smtClean="0">
                <a:solidFill>
                  <a:schemeClr val="tx2">
                    <a:lumMod val="50000"/>
                  </a:schemeClr>
                </a:solidFill>
                <a:latin typeface="Book Antiqua" pitchFamily="18" charset="0"/>
              </a:rPr>
              <a:t>yılında</a:t>
            </a:r>
            <a:r>
              <a:rPr lang="en-US" altLang="ko-KR" sz="1600" b="1" dirty="0" smtClean="0">
                <a:solidFill>
                  <a:schemeClr val="tx2">
                    <a:lumMod val="50000"/>
                  </a:schemeClr>
                </a:solidFill>
                <a:latin typeface="Book Antiqua" pitchFamily="18" charset="0"/>
              </a:rPr>
              <a:t>)</a:t>
            </a:r>
            <a:r>
              <a:rPr lang="en-US" altLang="ko-KR" sz="1600" b="1" dirty="0" smtClean="0">
                <a:solidFill>
                  <a:schemeClr val="tx2">
                    <a:lumMod val="50000"/>
                  </a:schemeClr>
                </a:solidFill>
              </a:rPr>
              <a:t> </a:t>
            </a:r>
            <a:endParaRPr lang="en-US" altLang="ko-KR" sz="1600" b="1" dirty="0">
              <a:solidFill>
                <a:schemeClr val="tx2">
                  <a:lumMod val="50000"/>
                </a:schemeClr>
              </a:solidFill>
            </a:endParaRPr>
          </a:p>
        </p:txBody>
      </p:sp>
      <p:sp>
        <p:nvSpPr>
          <p:cNvPr id="6" name="TextBox 5">
            <a:extLst>
              <a:ext uri="{FF2B5EF4-FFF2-40B4-BE49-F238E27FC236}">
                <a16:creationId xmlns:a16="http://schemas.microsoft.com/office/drawing/2014/main" id="{CC83A1C5-0168-46D6-BF9E-0300707CBA02}"/>
              </a:ext>
            </a:extLst>
          </p:cNvPr>
          <p:cNvSpPr txBox="1"/>
          <p:nvPr/>
        </p:nvSpPr>
        <p:spPr>
          <a:xfrm>
            <a:off x="7791184" y="2205097"/>
            <a:ext cx="3621882" cy="984885"/>
          </a:xfrm>
          <a:prstGeom prst="rect">
            <a:avLst/>
          </a:prstGeom>
          <a:noFill/>
        </p:spPr>
        <p:txBody>
          <a:bodyPr wrap="square" lIns="0" tIns="0" rIns="0" bIns="0" rtlCol="0">
            <a:spAutoFit/>
          </a:bodyPr>
          <a:lstStyle/>
          <a:p>
            <a:pPr algn="ctr"/>
            <a:r>
              <a:rPr lang="en-US" altLang="ko-KR" sz="1600" b="1" dirty="0">
                <a:solidFill>
                  <a:schemeClr val="tx2">
                    <a:lumMod val="50000"/>
                  </a:schemeClr>
                </a:solidFill>
                <a:latin typeface="Book Antiqua" pitchFamily="18" charset="0"/>
              </a:rPr>
              <a:t>1500 </a:t>
            </a:r>
            <a:r>
              <a:rPr lang="en-US" altLang="ko-KR" sz="1600" b="1" dirty="0" err="1" smtClean="0">
                <a:solidFill>
                  <a:schemeClr val="tx2">
                    <a:lumMod val="50000"/>
                  </a:schemeClr>
                </a:solidFill>
                <a:latin typeface="Book Antiqua" pitchFamily="18" charset="0"/>
              </a:rPr>
              <a:t>ayrı</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çeşit</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yüzgeçli</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ve</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kabuklu</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deniz</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canlısı</a:t>
            </a:r>
            <a:r>
              <a:rPr lang="en-US" altLang="ko-KR" sz="1600" b="1" dirty="0" smtClean="0">
                <a:solidFill>
                  <a:schemeClr val="tx2">
                    <a:lumMod val="50000"/>
                  </a:schemeClr>
                </a:solidFill>
                <a:latin typeface="Book Antiqua" pitchFamily="18" charset="0"/>
              </a:rPr>
              <a:t>, </a:t>
            </a:r>
            <a:endParaRPr lang="en-US" altLang="ko-KR" sz="1600" b="1" dirty="0">
              <a:solidFill>
                <a:schemeClr val="tx2">
                  <a:lumMod val="50000"/>
                </a:schemeClr>
              </a:solidFill>
              <a:latin typeface="Book Antiqua" pitchFamily="18" charset="0"/>
            </a:endParaRPr>
          </a:p>
          <a:p>
            <a:pPr algn="ctr"/>
            <a:r>
              <a:rPr lang="en-US" altLang="ko-KR" sz="1600" b="1" dirty="0">
                <a:solidFill>
                  <a:schemeClr val="tx2">
                    <a:lumMod val="50000"/>
                  </a:schemeClr>
                </a:solidFill>
                <a:latin typeface="Book Antiqua" pitchFamily="18" charset="0"/>
              </a:rPr>
              <a:t>200 </a:t>
            </a:r>
            <a:r>
              <a:rPr lang="en-US" altLang="ko-KR" sz="1600" b="1" dirty="0" err="1" smtClean="0">
                <a:solidFill>
                  <a:schemeClr val="tx2">
                    <a:lumMod val="50000"/>
                  </a:schemeClr>
                </a:solidFill>
                <a:latin typeface="Book Antiqua" pitchFamily="18" charset="0"/>
              </a:rPr>
              <a:t>çeşit</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ticari</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olarak</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hasadı</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yapılan</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tür</a:t>
            </a:r>
            <a:endParaRPr lang="en-US" altLang="ko-KR" sz="1600" b="1" dirty="0">
              <a:solidFill>
                <a:schemeClr val="tx2">
                  <a:lumMod val="50000"/>
                </a:schemeClr>
              </a:solidFill>
              <a:latin typeface="Book Antiqua" pitchFamily="18" charset="0"/>
            </a:endParaRPr>
          </a:p>
        </p:txBody>
      </p:sp>
      <p:sp>
        <p:nvSpPr>
          <p:cNvPr id="7" name="TextBox 6">
            <a:extLst>
              <a:ext uri="{FF2B5EF4-FFF2-40B4-BE49-F238E27FC236}">
                <a16:creationId xmlns:a16="http://schemas.microsoft.com/office/drawing/2014/main" id="{916CA18D-83BD-4DE3-A44E-1A0A764F03BC}"/>
              </a:ext>
            </a:extLst>
          </p:cNvPr>
          <p:cNvSpPr txBox="1"/>
          <p:nvPr/>
        </p:nvSpPr>
        <p:spPr>
          <a:xfrm>
            <a:off x="1393306" y="3189982"/>
            <a:ext cx="3117251" cy="738664"/>
          </a:xfrm>
          <a:prstGeom prst="rect">
            <a:avLst/>
          </a:prstGeom>
          <a:noFill/>
        </p:spPr>
        <p:txBody>
          <a:bodyPr wrap="square" lIns="0" tIns="0" rIns="0" bIns="0" rtlCol="0">
            <a:spAutoFit/>
          </a:bodyPr>
          <a:lstStyle/>
          <a:p>
            <a:pPr algn="ctr"/>
            <a:r>
              <a:rPr lang="en-US" altLang="ko-KR" sz="1600" b="1" dirty="0">
                <a:solidFill>
                  <a:schemeClr val="tx2">
                    <a:lumMod val="50000"/>
                  </a:schemeClr>
                </a:solidFill>
                <a:latin typeface="Book Antiqua" pitchFamily="18" charset="0"/>
              </a:rPr>
              <a:t>50 </a:t>
            </a:r>
            <a:r>
              <a:rPr lang="en-US" altLang="ko-KR" sz="1600" b="1" dirty="0" err="1" smtClean="0">
                <a:solidFill>
                  <a:schemeClr val="tx2">
                    <a:lumMod val="50000"/>
                  </a:schemeClr>
                </a:solidFill>
                <a:latin typeface="Book Antiqua" pitchFamily="18" charset="0"/>
              </a:rPr>
              <a:t>büyük</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balık</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işleme</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tesisi</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Birçoğu</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uluslararası</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standartlarda</a:t>
            </a:r>
            <a:r>
              <a:rPr lang="en-US" altLang="ko-KR" sz="1600" b="1" dirty="0" smtClean="0">
                <a:solidFill>
                  <a:schemeClr val="tx2">
                    <a:lumMod val="50000"/>
                  </a:schemeClr>
                </a:solidFill>
                <a:latin typeface="Book Antiqua" pitchFamily="18" charset="0"/>
              </a:rPr>
              <a:t>)</a:t>
            </a:r>
            <a:endParaRPr lang="en-US" altLang="ko-KR" sz="1600" b="1" dirty="0">
              <a:solidFill>
                <a:schemeClr val="tx2">
                  <a:lumMod val="50000"/>
                </a:schemeClr>
              </a:solidFill>
              <a:latin typeface="Book Antiqua"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58710"/>
            <a:ext cx="3371584" cy="2163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0">
            <a:schemeClr val="dk1"/>
          </a:lnRef>
          <a:fillRef idx="3">
            <a:schemeClr val="dk1"/>
          </a:fillRef>
          <a:effectRef idx="3">
            <a:schemeClr val="dk1"/>
          </a:effectRef>
          <a:fontRef idx="minor">
            <a:schemeClr val="lt1"/>
          </a:fontRef>
        </p:style>
      </p:pic>
      <p:sp>
        <p:nvSpPr>
          <p:cNvPr id="9" name="Rounded Rectangle 8"/>
          <p:cNvSpPr/>
          <p:nvPr/>
        </p:nvSpPr>
        <p:spPr>
          <a:xfrm>
            <a:off x="6629400" y="6019801"/>
            <a:ext cx="3886200" cy="38100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2">
                    <a:lumMod val="50000"/>
                  </a:schemeClr>
                </a:solidFill>
              </a:rPr>
              <a:t>Kaynak</a:t>
            </a:r>
            <a:r>
              <a:rPr lang="en-US" sz="1200" b="1" dirty="0" smtClean="0">
                <a:solidFill>
                  <a:schemeClr val="tx2">
                    <a:lumMod val="50000"/>
                  </a:schemeClr>
                </a:solidFill>
              </a:rPr>
              <a:t> : </a:t>
            </a:r>
            <a:r>
              <a:rPr lang="en-US" sz="1200" b="1" dirty="0" err="1" smtClean="0">
                <a:solidFill>
                  <a:schemeClr val="tx2">
                    <a:lumMod val="50000"/>
                  </a:schemeClr>
                </a:solidFill>
              </a:rPr>
              <a:t>Deniz</a:t>
            </a:r>
            <a:r>
              <a:rPr lang="en-US" sz="1200" b="1" dirty="0" smtClean="0">
                <a:solidFill>
                  <a:schemeClr val="tx2">
                    <a:lumMod val="50000"/>
                  </a:schemeClr>
                </a:solidFill>
              </a:rPr>
              <a:t> </a:t>
            </a:r>
            <a:r>
              <a:rPr lang="en-US" sz="1200" b="1" dirty="0" err="1" smtClean="0">
                <a:solidFill>
                  <a:schemeClr val="tx2">
                    <a:lumMod val="50000"/>
                  </a:schemeClr>
                </a:solidFill>
              </a:rPr>
              <a:t>Balıkçılığı</a:t>
            </a:r>
            <a:r>
              <a:rPr lang="en-US" sz="1200" b="1" dirty="0" smtClean="0">
                <a:solidFill>
                  <a:schemeClr val="tx2">
                    <a:lumMod val="50000"/>
                  </a:schemeClr>
                </a:solidFill>
              </a:rPr>
              <a:t> </a:t>
            </a:r>
            <a:r>
              <a:rPr lang="en-US" sz="1200" b="1" dirty="0" err="1">
                <a:solidFill>
                  <a:schemeClr val="tx2">
                    <a:lumMod val="50000"/>
                  </a:schemeClr>
                </a:solidFill>
              </a:rPr>
              <a:t>D</a:t>
            </a:r>
            <a:r>
              <a:rPr lang="en-US" sz="1200" b="1" dirty="0" err="1" smtClean="0">
                <a:solidFill>
                  <a:schemeClr val="tx2">
                    <a:lumMod val="50000"/>
                  </a:schemeClr>
                </a:solidFill>
              </a:rPr>
              <a:t>epartmanı</a:t>
            </a:r>
            <a:r>
              <a:rPr lang="en-US" sz="1200" b="1" dirty="0" smtClean="0">
                <a:solidFill>
                  <a:schemeClr val="tx2">
                    <a:lumMod val="50000"/>
                  </a:schemeClr>
                </a:solidFill>
              </a:rPr>
              <a:t> </a:t>
            </a:r>
            <a:r>
              <a:rPr lang="en-US" sz="1200" b="1" dirty="0" smtClean="0">
                <a:solidFill>
                  <a:schemeClr val="tx2">
                    <a:lumMod val="50000"/>
                  </a:schemeClr>
                </a:solidFill>
              </a:rPr>
              <a:t>/ </a:t>
            </a:r>
            <a:r>
              <a:rPr lang="en-US" sz="1200" b="1" dirty="0">
                <a:solidFill>
                  <a:schemeClr val="tx2">
                    <a:lumMod val="50000"/>
                  </a:schemeClr>
                </a:solidFill>
              </a:rPr>
              <a:t>ITC</a:t>
            </a:r>
          </a:p>
        </p:txBody>
      </p:sp>
      <p:sp>
        <p:nvSpPr>
          <p:cNvPr id="10" name="TextBox 9">
            <a:extLst>
              <a:ext uri="{FF2B5EF4-FFF2-40B4-BE49-F238E27FC236}">
                <a16:creationId xmlns:a16="http://schemas.microsoft.com/office/drawing/2014/main" id="{B75C9521-26C8-4F44-87E7-8CD3872A954E}"/>
              </a:ext>
            </a:extLst>
          </p:cNvPr>
          <p:cNvSpPr txBox="1"/>
          <p:nvPr/>
        </p:nvSpPr>
        <p:spPr>
          <a:xfrm>
            <a:off x="1033267" y="2307247"/>
            <a:ext cx="3273556" cy="492443"/>
          </a:xfrm>
          <a:prstGeom prst="rect">
            <a:avLst/>
          </a:prstGeom>
          <a:noFill/>
        </p:spPr>
        <p:txBody>
          <a:bodyPr wrap="square" lIns="0" tIns="0" rIns="0" bIns="0" rtlCol="0">
            <a:spAutoFit/>
          </a:bodyPr>
          <a:lstStyle/>
          <a:p>
            <a:pPr algn="ctr"/>
            <a:r>
              <a:rPr lang="en-US" altLang="ko-KR" sz="1600" b="1" dirty="0">
                <a:solidFill>
                  <a:schemeClr val="tx2">
                    <a:lumMod val="50000"/>
                  </a:schemeClr>
                </a:solidFill>
                <a:latin typeface="Book Antiqua" pitchFamily="18" charset="0"/>
              </a:rPr>
              <a:t>1000</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kilometrelik</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Karach</a:t>
            </a:r>
            <a:r>
              <a:rPr lang="en-US" altLang="ko-KR" sz="1600" b="1" dirty="0" err="1">
                <a:solidFill>
                  <a:schemeClr val="tx2">
                    <a:lumMod val="50000"/>
                  </a:schemeClr>
                </a:solidFill>
                <a:latin typeface="Book Antiqua" pitchFamily="18" charset="0"/>
              </a:rPr>
              <a:t>i</a:t>
            </a:r>
            <a:r>
              <a:rPr lang="en-US" altLang="ko-KR" sz="1600" b="1" dirty="0" err="1" smtClean="0">
                <a:solidFill>
                  <a:schemeClr val="tx2">
                    <a:lumMod val="50000"/>
                  </a:schemeClr>
                </a:solidFill>
                <a:latin typeface="Book Antiqua" pitchFamily="18" charset="0"/>
              </a:rPr>
              <a:t>’den</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Gwadar’a</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kadar</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sahil</a:t>
            </a:r>
            <a:r>
              <a:rPr lang="en-US" altLang="ko-KR" sz="1600" b="1" dirty="0" smtClean="0">
                <a:solidFill>
                  <a:schemeClr val="tx2">
                    <a:lumMod val="50000"/>
                  </a:schemeClr>
                </a:solidFill>
                <a:latin typeface="Book Antiqua" pitchFamily="18" charset="0"/>
              </a:rPr>
              <a:t> </a:t>
            </a:r>
            <a:r>
              <a:rPr lang="en-US" altLang="ko-KR" sz="1600" b="1" dirty="0" err="1" smtClean="0">
                <a:solidFill>
                  <a:schemeClr val="tx2">
                    <a:lumMod val="50000"/>
                  </a:schemeClr>
                </a:solidFill>
                <a:latin typeface="Book Antiqua" pitchFamily="18" charset="0"/>
              </a:rPr>
              <a:t>şeridi</a:t>
            </a:r>
            <a:endParaRPr lang="en-US" altLang="ko-KR" sz="1600" b="1" dirty="0">
              <a:solidFill>
                <a:schemeClr val="tx2">
                  <a:lumMod val="50000"/>
                </a:schemeClr>
              </a:solidFill>
              <a:latin typeface="Book Antiqua" pitchFamily="18" charset="0"/>
            </a:endParaRPr>
          </a:p>
        </p:txBody>
      </p:sp>
    </p:spTree>
    <p:extLst>
      <p:ext uri="{BB962C8B-B14F-4D97-AF65-F5344CB8AC3E}">
        <p14:creationId xmlns:p14="http://schemas.microsoft.com/office/powerpoint/2010/main" val="235134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Book Antiqua" panose="02040602050305030304" pitchFamily="18" charset="0"/>
              </a:rPr>
              <a:t>HAYVANCILIK</a:t>
            </a:r>
            <a:endParaRPr lang="en-US" sz="4000" b="1" dirty="0">
              <a:latin typeface="Book Antiqua" panose="02040602050305030304" pitchFamily="18" charset="0"/>
            </a:endParaRPr>
          </a:p>
        </p:txBody>
      </p:sp>
      <p:sp>
        <p:nvSpPr>
          <p:cNvPr id="3" name="Content Placeholder 2"/>
          <p:cNvSpPr>
            <a:spLocks noGrp="1"/>
          </p:cNvSpPr>
          <p:nvPr>
            <p:ph idx="1"/>
          </p:nvPr>
        </p:nvSpPr>
        <p:spPr>
          <a:xfrm>
            <a:off x="706066" y="2561936"/>
            <a:ext cx="10815374" cy="4296064"/>
          </a:xfrm>
        </p:spPr>
        <p:txBody>
          <a:bodyPr>
            <a:noAutofit/>
          </a:bodyPr>
          <a:lstStyle/>
          <a:p>
            <a:pPr algn="just"/>
            <a:r>
              <a:rPr lang="en-US" sz="2000" dirty="0" err="1">
                <a:latin typeface="Book Antiqua" panose="02040602050305030304" pitchFamily="18" charset="0"/>
              </a:rPr>
              <a:t>Yıllar</a:t>
            </a:r>
            <a:r>
              <a:rPr lang="en-US" sz="2000" dirty="0">
                <a:latin typeface="Book Antiqua" panose="02040602050305030304" pitchFamily="18" charset="0"/>
              </a:rPr>
              <a:t> </a:t>
            </a:r>
            <a:r>
              <a:rPr lang="en-US" sz="2000" dirty="0" err="1">
                <a:latin typeface="Book Antiqua" panose="02040602050305030304" pitchFamily="18" charset="0"/>
              </a:rPr>
              <a:t>içinde</a:t>
            </a:r>
            <a:r>
              <a:rPr lang="en-US" sz="2000" dirty="0">
                <a:latin typeface="Book Antiqua" panose="02040602050305030304" pitchFamily="18" charset="0"/>
              </a:rPr>
              <a:t> </a:t>
            </a:r>
            <a:r>
              <a:rPr lang="en-US" sz="2000" dirty="0" err="1">
                <a:latin typeface="Book Antiqua" panose="02040602050305030304" pitchFamily="18" charset="0"/>
              </a:rPr>
              <a:t>hayvancılık</a:t>
            </a:r>
            <a:r>
              <a:rPr lang="en-US" sz="2000" dirty="0">
                <a:latin typeface="Book Antiqua" panose="02040602050305030304" pitchFamily="18" charset="0"/>
              </a:rPr>
              <a:t>, </a:t>
            </a:r>
            <a:r>
              <a:rPr lang="en-US" sz="2000" dirty="0" err="1">
                <a:latin typeface="Book Antiqua" panose="02040602050305030304" pitchFamily="18" charset="0"/>
              </a:rPr>
              <a:t>tarımdaki</a:t>
            </a:r>
            <a:r>
              <a:rPr lang="en-US" sz="2000" dirty="0">
                <a:latin typeface="Book Antiqua" panose="02040602050305030304" pitchFamily="18" charset="0"/>
              </a:rPr>
              <a:t> </a:t>
            </a:r>
            <a:r>
              <a:rPr lang="en-US" sz="2000" dirty="0" err="1">
                <a:latin typeface="Book Antiqua" panose="02040602050305030304" pitchFamily="18" charset="0"/>
              </a:rPr>
              <a:t>en</a:t>
            </a:r>
            <a:r>
              <a:rPr lang="en-US" sz="2000" dirty="0">
                <a:latin typeface="Book Antiqua" panose="02040602050305030304" pitchFamily="18" charset="0"/>
              </a:rPr>
              <a:t> </a:t>
            </a:r>
            <a:r>
              <a:rPr lang="en-US" sz="2000" dirty="0" err="1">
                <a:latin typeface="Book Antiqua" panose="02040602050305030304" pitchFamily="18" charset="0"/>
              </a:rPr>
              <a:t>büyük</a:t>
            </a:r>
            <a:r>
              <a:rPr lang="en-US" sz="2000" dirty="0">
                <a:latin typeface="Book Antiqua" panose="02040602050305030304" pitchFamily="18" charset="0"/>
              </a:rPr>
              <a:t> alt </a:t>
            </a:r>
            <a:r>
              <a:rPr lang="en-US" sz="2000" dirty="0" err="1">
                <a:latin typeface="Book Antiqua" panose="02040602050305030304" pitchFamily="18" charset="0"/>
              </a:rPr>
              <a:t>sektör</a:t>
            </a:r>
            <a:r>
              <a:rPr lang="en-US" sz="2000" dirty="0">
                <a:latin typeface="Book Antiqua" panose="02040602050305030304" pitchFamily="18" charset="0"/>
              </a:rPr>
              <a:t> </a:t>
            </a:r>
            <a:r>
              <a:rPr lang="en-US" sz="2000" dirty="0" err="1">
                <a:latin typeface="Book Antiqua" panose="02040602050305030304" pitchFamily="18" charset="0"/>
              </a:rPr>
              <a:t>olarak</a:t>
            </a:r>
            <a:r>
              <a:rPr lang="en-US" sz="2000" dirty="0">
                <a:latin typeface="Book Antiqua" panose="02040602050305030304" pitchFamily="18" charset="0"/>
              </a:rPr>
              <a:t> </a:t>
            </a:r>
            <a:r>
              <a:rPr lang="en-US" sz="2000" dirty="0" err="1">
                <a:latin typeface="Book Antiqua" panose="02040602050305030304" pitchFamily="18" charset="0"/>
              </a:rPr>
              <a:t>ortaya</a:t>
            </a:r>
            <a:r>
              <a:rPr lang="en-US" sz="2000" dirty="0">
                <a:latin typeface="Book Antiqua" panose="02040602050305030304" pitchFamily="18" charset="0"/>
              </a:rPr>
              <a:t> </a:t>
            </a:r>
            <a:r>
              <a:rPr lang="en-US" sz="2000" dirty="0" err="1">
                <a:latin typeface="Book Antiqua" panose="02040602050305030304" pitchFamily="18" charset="0"/>
              </a:rPr>
              <a:t>çıkmıştır</a:t>
            </a:r>
            <a:r>
              <a:rPr lang="en-US" sz="2000" dirty="0">
                <a:latin typeface="Book Antiqua" panose="02040602050305030304" pitchFamily="18" charset="0"/>
              </a:rPr>
              <a:t>. </a:t>
            </a:r>
            <a:r>
              <a:rPr lang="en-US" sz="2000" dirty="0" err="1">
                <a:latin typeface="Book Antiqua" panose="02040602050305030304" pitchFamily="18" charset="0"/>
              </a:rPr>
              <a:t>Sektör</a:t>
            </a:r>
            <a:r>
              <a:rPr lang="en-US" sz="2000" dirty="0">
                <a:latin typeface="Book Antiqua" panose="02040602050305030304" pitchFamily="18" charset="0"/>
              </a:rPr>
              <a:t>, 2023 </a:t>
            </a:r>
            <a:r>
              <a:rPr lang="en-US" sz="2000" dirty="0" err="1">
                <a:latin typeface="Book Antiqua" panose="02040602050305030304" pitchFamily="18" charset="0"/>
              </a:rPr>
              <a:t>mali</a:t>
            </a:r>
            <a:r>
              <a:rPr lang="en-US" sz="2000" dirty="0">
                <a:latin typeface="Book Antiqua" panose="02040602050305030304" pitchFamily="18" charset="0"/>
              </a:rPr>
              <a:t> </a:t>
            </a:r>
            <a:r>
              <a:rPr lang="en-US" sz="2000" dirty="0" err="1">
                <a:latin typeface="Book Antiqua" panose="02040602050305030304" pitchFamily="18" charset="0"/>
              </a:rPr>
              <a:t>yılında</a:t>
            </a:r>
            <a:r>
              <a:rPr lang="en-US" sz="2000" dirty="0">
                <a:latin typeface="Book Antiqua" panose="02040602050305030304" pitchFamily="18" charset="0"/>
              </a:rPr>
              <a:t> </a:t>
            </a:r>
            <a:r>
              <a:rPr lang="en-US" sz="2000" dirty="0" err="1">
                <a:latin typeface="Book Antiqua" panose="02040602050305030304" pitchFamily="18" charset="0"/>
              </a:rPr>
              <a:t>tarım</a:t>
            </a:r>
            <a:r>
              <a:rPr lang="en-US" sz="2000" dirty="0">
                <a:latin typeface="Book Antiqua" panose="02040602050305030304" pitchFamily="18" charset="0"/>
              </a:rPr>
              <a:t> </a:t>
            </a:r>
            <a:r>
              <a:rPr lang="en-US" sz="2000" dirty="0" err="1">
                <a:latin typeface="Book Antiqua" panose="02040602050305030304" pitchFamily="18" charset="0"/>
              </a:rPr>
              <a:t>katma</a:t>
            </a:r>
            <a:r>
              <a:rPr lang="en-US" sz="2000" dirty="0">
                <a:latin typeface="Book Antiqua" panose="02040602050305030304" pitchFamily="18" charset="0"/>
              </a:rPr>
              <a:t> </a:t>
            </a:r>
            <a:r>
              <a:rPr lang="en-US" sz="2000" dirty="0" err="1">
                <a:latin typeface="Book Antiqua" panose="02040602050305030304" pitchFamily="18" charset="0"/>
              </a:rPr>
              <a:t>değerine</a:t>
            </a:r>
            <a:r>
              <a:rPr lang="en-US" sz="2000" dirty="0">
                <a:latin typeface="Book Antiqua" panose="02040602050305030304" pitchFamily="18" charset="0"/>
              </a:rPr>
              <a:t> </a:t>
            </a:r>
            <a:r>
              <a:rPr lang="en-US" sz="2000" dirty="0" err="1">
                <a:latin typeface="Book Antiqua" panose="02040602050305030304" pitchFamily="18" charset="0"/>
              </a:rPr>
              <a:t>yüzde</a:t>
            </a:r>
            <a:r>
              <a:rPr lang="en-US" sz="2000" dirty="0">
                <a:latin typeface="Book Antiqua" panose="02040602050305030304" pitchFamily="18" charset="0"/>
              </a:rPr>
              <a:t> 60,1 </a:t>
            </a:r>
            <a:r>
              <a:rPr lang="en-US" sz="2000" dirty="0" err="1">
                <a:latin typeface="Book Antiqua" panose="02040602050305030304" pitchFamily="18" charset="0"/>
              </a:rPr>
              <a:t>ve</a:t>
            </a:r>
            <a:r>
              <a:rPr lang="en-US" sz="2000" dirty="0">
                <a:latin typeface="Book Antiqua" panose="02040602050305030304" pitchFamily="18" charset="0"/>
              </a:rPr>
              <a:t> </a:t>
            </a:r>
            <a:r>
              <a:rPr lang="en-US" sz="2000" dirty="0" err="1" smtClean="0">
                <a:latin typeface="Book Antiqua" panose="02040602050305030304" pitchFamily="18" charset="0"/>
              </a:rPr>
              <a:t>GSYH‘ya</a:t>
            </a:r>
            <a:r>
              <a:rPr lang="en-US" sz="2000" dirty="0" smtClean="0">
                <a:latin typeface="Book Antiqua" panose="02040602050305030304" pitchFamily="18" charset="0"/>
              </a:rPr>
              <a:t> da </a:t>
            </a:r>
            <a:r>
              <a:rPr lang="en-US" sz="2000" dirty="0" err="1" smtClean="0">
                <a:latin typeface="Book Antiqua" panose="02040602050305030304" pitchFamily="18" charset="0"/>
              </a:rPr>
              <a:t>yüzde</a:t>
            </a:r>
            <a:r>
              <a:rPr lang="en-US" sz="2000" dirty="0" smtClean="0">
                <a:latin typeface="Book Antiqua" panose="02040602050305030304" pitchFamily="18" charset="0"/>
              </a:rPr>
              <a:t> </a:t>
            </a:r>
            <a:r>
              <a:rPr lang="en-US" sz="2000" dirty="0">
                <a:latin typeface="Book Antiqua" panose="02040602050305030304" pitchFamily="18" charset="0"/>
              </a:rPr>
              <a:t>11,5 </a:t>
            </a:r>
            <a:r>
              <a:rPr lang="en-US" sz="2000" dirty="0" err="1">
                <a:latin typeface="Book Antiqua" panose="02040602050305030304" pitchFamily="18" charset="0"/>
              </a:rPr>
              <a:t>oranında</a:t>
            </a:r>
            <a:r>
              <a:rPr lang="en-US" sz="2000" dirty="0">
                <a:latin typeface="Book Antiqua" panose="02040602050305030304" pitchFamily="18" charset="0"/>
              </a:rPr>
              <a:t> </a:t>
            </a:r>
            <a:r>
              <a:rPr lang="en-US" sz="2000" dirty="0" err="1">
                <a:latin typeface="Book Antiqua" panose="02040602050305030304" pitchFamily="18" charset="0"/>
              </a:rPr>
              <a:t>katkıda</a:t>
            </a:r>
            <a:r>
              <a:rPr lang="en-US" sz="2000" dirty="0">
                <a:latin typeface="Book Antiqua" panose="02040602050305030304" pitchFamily="18" charset="0"/>
              </a:rPr>
              <a:t> </a:t>
            </a:r>
            <a:r>
              <a:rPr lang="en-US" sz="2000" dirty="0" err="1">
                <a:latin typeface="Book Antiqua" panose="02040602050305030304" pitchFamily="18" charset="0"/>
              </a:rPr>
              <a:t>bulunmuştur</a:t>
            </a:r>
            <a:r>
              <a:rPr lang="en-US" sz="2000" dirty="0" smtClean="0">
                <a:latin typeface="Book Antiqua" panose="02040602050305030304" pitchFamily="18" charset="0"/>
              </a:rPr>
              <a:t>.</a:t>
            </a:r>
          </a:p>
          <a:p>
            <a:pPr algn="just"/>
            <a:r>
              <a:rPr lang="en-US" sz="2000" dirty="0" err="1" smtClean="0">
                <a:latin typeface="Book Antiqua" panose="02040602050305030304" pitchFamily="18" charset="0"/>
              </a:rPr>
              <a:t>Devlet</a:t>
            </a:r>
            <a:r>
              <a:rPr lang="en-US" sz="2000" dirty="0" smtClean="0">
                <a:latin typeface="Book Antiqua" panose="02040602050305030304" pitchFamily="18" charset="0"/>
              </a:rPr>
              <a:t>, </a:t>
            </a:r>
            <a:r>
              <a:rPr lang="en-US" sz="2000" dirty="0" err="1" smtClean="0">
                <a:latin typeface="Book Antiqua" panose="02040602050305030304" pitchFamily="18" charset="0"/>
              </a:rPr>
              <a:t>katma</a:t>
            </a:r>
            <a:r>
              <a:rPr lang="en-US" sz="2000" dirty="0" smtClean="0">
                <a:latin typeface="Book Antiqua" panose="02040602050305030304" pitchFamily="18" charset="0"/>
              </a:rPr>
              <a:t> </a:t>
            </a:r>
            <a:r>
              <a:rPr lang="en-US" sz="2000" dirty="0" err="1">
                <a:latin typeface="Book Antiqua" panose="02040602050305030304" pitchFamily="18" charset="0"/>
              </a:rPr>
              <a:t>değerli</a:t>
            </a:r>
            <a:r>
              <a:rPr lang="en-US" sz="2000" dirty="0">
                <a:latin typeface="Book Antiqua" panose="02040602050305030304" pitchFamily="18" charset="0"/>
              </a:rPr>
              <a:t> </a:t>
            </a:r>
            <a:r>
              <a:rPr lang="en-US" sz="2000" dirty="0" err="1">
                <a:latin typeface="Book Antiqua" panose="02040602050305030304" pitchFamily="18" charset="0"/>
              </a:rPr>
              <a:t>canlı</a:t>
            </a:r>
            <a:r>
              <a:rPr lang="en-US" sz="2000" dirty="0">
                <a:latin typeface="Book Antiqua" panose="02040602050305030304" pitchFamily="18" charset="0"/>
              </a:rPr>
              <a:t> </a:t>
            </a:r>
            <a:r>
              <a:rPr lang="en-US" sz="2000" dirty="0" err="1">
                <a:latin typeface="Book Antiqua" panose="02040602050305030304" pitchFamily="18" charset="0"/>
              </a:rPr>
              <a:t>hayvan</a:t>
            </a:r>
            <a:r>
              <a:rPr lang="en-US" sz="2000" dirty="0">
                <a:latin typeface="Book Antiqua" panose="02040602050305030304" pitchFamily="18" charset="0"/>
              </a:rPr>
              <a:t> </a:t>
            </a:r>
            <a:r>
              <a:rPr lang="en-US" sz="2000" dirty="0" err="1" smtClean="0">
                <a:latin typeface="Book Antiqua" panose="02040602050305030304" pitchFamily="18" charset="0"/>
              </a:rPr>
              <a:t>ihracatında</a:t>
            </a:r>
            <a:r>
              <a:rPr lang="en-US" sz="2000" dirty="0" smtClean="0">
                <a:latin typeface="Book Antiqua" panose="02040602050305030304" pitchFamily="18" charset="0"/>
              </a:rPr>
              <a:t> </a:t>
            </a:r>
            <a:r>
              <a:rPr lang="en-US" sz="2000" dirty="0" err="1" smtClean="0">
                <a:latin typeface="Book Antiqua" panose="02040602050305030304" pitchFamily="18" charset="0"/>
              </a:rPr>
              <a:t>yatırım</a:t>
            </a:r>
            <a:r>
              <a:rPr lang="en-US" sz="2000" dirty="0" smtClean="0">
                <a:latin typeface="Book Antiqua" panose="02040602050305030304" pitchFamily="18" charset="0"/>
              </a:rPr>
              <a:t> </a:t>
            </a:r>
            <a:r>
              <a:rPr lang="en-US" sz="2000" dirty="0" err="1" smtClean="0">
                <a:latin typeface="Book Antiqua" panose="02040602050305030304" pitchFamily="18" charset="0"/>
              </a:rPr>
              <a:t>yapılmasına</a:t>
            </a:r>
            <a:r>
              <a:rPr lang="en-US" sz="2000" dirty="0" smtClean="0">
                <a:latin typeface="Book Antiqua" panose="02040602050305030304" pitchFamily="18" charset="0"/>
              </a:rPr>
              <a:t> </a:t>
            </a:r>
            <a:r>
              <a:rPr lang="en-US" sz="2000" dirty="0" err="1" smtClean="0">
                <a:latin typeface="Book Antiqua" panose="02040602050305030304" pitchFamily="18" charset="0"/>
              </a:rPr>
              <a:t>ilişkin</a:t>
            </a:r>
            <a:r>
              <a:rPr lang="en-US" sz="2000" dirty="0" smtClean="0">
                <a:latin typeface="Book Antiqua" panose="02040602050305030304" pitchFamily="18" charset="0"/>
              </a:rPr>
              <a:t> </a:t>
            </a:r>
            <a:r>
              <a:rPr lang="en-US" sz="2000" dirty="0" err="1" smtClean="0">
                <a:latin typeface="Book Antiqua" panose="02040602050305030304" pitchFamily="18" charset="0"/>
              </a:rPr>
              <a:t>sorunları</a:t>
            </a:r>
            <a:r>
              <a:rPr lang="en-US" sz="2000" dirty="0" smtClean="0">
                <a:latin typeface="Book Antiqua" panose="02040602050305030304" pitchFamily="18" charset="0"/>
              </a:rPr>
              <a:t> </a:t>
            </a:r>
            <a:r>
              <a:rPr lang="en-US" sz="2000" dirty="0" err="1">
                <a:latin typeface="Book Antiqua" panose="02040602050305030304" pitchFamily="18" charset="0"/>
              </a:rPr>
              <a:t>ele</a:t>
            </a:r>
            <a:r>
              <a:rPr lang="en-US" sz="2000" dirty="0">
                <a:latin typeface="Book Antiqua" panose="02040602050305030304" pitchFamily="18" charset="0"/>
              </a:rPr>
              <a:t> </a:t>
            </a:r>
            <a:r>
              <a:rPr lang="en-US" sz="2000" dirty="0" err="1">
                <a:latin typeface="Book Antiqua" panose="02040602050305030304" pitchFamily="18" charset="0"/>
              </a:rPr>
              <a:t>almak</a:t>
            </a:r>
            <a:r>
              <a:rPr lang="en-US" sz="2000" dirty="0">
                <a:latin typeface="Book Antiqua" panose="02040602050305030304" pitchFamily="18" charset="0"/>
              </a:rPr>
              <a:t> </a:t>
            </a:r>
            <a:r>
              <a:rPr lang="en-US" sz="2000" dirty="0" err="1" smtClean="0">
                <a:latin typeface="Book Antiqua" panose="02040602050305030304" pitchFamily="18" charset="0"/>
              </a:rPr>
              <a:t>için</a:t>
            </a:r>
            <a:r>
              <a:rPr lang="en-US" sz="2000" dirty="0" smtClean="0">
                <a:latin typeface="Book Antiqua" panose="02040602050305030304" pitchFamily="18" charset="0"/>
              </a:rPr>
              <a:t>, </a:t>
            </a:r>
            <a:r>
              <a:rPr lang="en-US" sz="2000" dirty="0">
                <a:latin typeface="Book Antiqua" panose="02040602050305030304" pitchFamily="18" charset="0"/>
              </a:rPr>
              <a:t>et </a:t>
            </a:r>
            <a:r>
              <a:rPr lang="en-US" sz="2000" dirty="0" err="1">
                <a:latin typeface="Book Antiqua" panose="02040602050305030304" pitchFamily="18" charset="0"/>
              </a:rPr>
              <a:t>ihracatı</a:t>
            </a:r>
            <a:r>
              <a:rPr lang="en-US" sz="2000" dirty="0">
                <a:latin typeface="Book Antiqua" panose="02040602050305030304" pitchFamily="18" charset="0"/>
              </a:rPr>
              <a:t> </a:t>
            </a:r>
            <a:r>
              <a:rPr lang="en-US" sz="2000" dirty="0" err="1">
                <a:latin typeface="Book Antiqua" panose="02040602050305030304" pitchFamily="18" charset="0"/>
              </a:rPr>
              <a:t>işleme</a:t>
            </a:r>
            <a:r>
              <a:rPr lang="en-US" sz="2000" dirty="0">
                <a:latin typeface="Book Antiqua" panose="02040602050305030304" pitchFamily="18" charset="0"/>
              </a:rPr>
              <a:t> </a:t>
            </a:r>
            <a:r>
              <a:rPr lang="en-US" sz="2000" dirty="0" err="1">
                <a:latin typeface="Book Antiqua" panose="02040602050305030304" pitchFamily="18" charset="0"/>
              </a:rPr>
              <a:t>bölgeleri</a:t>
            </a:r>
            <a:r>
              <a:rPr lang="en-US" sz="2000" dirty="0">
                <a:latin typeface="Book Antiqua" panose="02040602050305030304" pitchFamily="18" charset="0"/>
              </a:rPr>
              <a:t> </a:t>
            </a:r>
            <a:r>
              <a:rPr lang="en-US" sz="2000" dirty="0" err="1">
                <a:latin typeface="Book Antiqua" panose="02040602050305030304" pitchFamily="18" charset="0"/>
              </a:rPr>
              <a:t>geliştirmeyi</a:t>
            </a:r>
            <a:r>
              <a:rPr lang="en-US" sz="2000" dirty="0">
                <a:latin typeface="Book Antiqua" panose="02040602050305030304" pitchFamily="18" charset="0"/>
              </a:rPr>
              <a:t>, modern </a:t>
            </a:r>
            <a:r>
              <a:rPr lang="en-US" sz="2000" dirty="0" err="1">
                <a:latin typeface="Book Antiqua" panose="02040602050305030304" pitchFamily="18" charset="0"/>
              </a:rPr>
              <a:t>kesimhanelerin</a:t>
            </a:r>
            <a:r>
              <a:rPr lang="en-US" sz="2000" dirty="0">
                <a:latin typeface="Book Antiqua" panose="02040602050305030304" pitchFamily="18" charset="0"/>
              </a:rPr>
              <a:t> </a:t>
            </a:r>
            <a:r>
              <a:rPr lang="en-US" sz="2000" dirty="0" err="1">
                <a:latin typeface="Book Antiqua" panose="02040602050305030304" pitchFamily="18" charset="0"/>
              </a:rPr>
              <a:t>kurulmasını</a:t>
            </a:r>
            <a:r>
              <a:rPr lang="en-US" sz="2000" dirty="0">
                <a:latin typeface="Book Antiqua" panose="02040602050305030304" pitchFamily="18" charset="0"/>
              </a:rPr>
              <a:t> </a:t>
            </a:r>
            <a:r>
              <a:rPr lang="en-US" sz="2000" dirty="0" err="1">
                <a:latin typeface="Book Antiqua" panose="02040602050305030304" pitchFamily="18" charset="0"/>
              </a:rPr>
              <a:t>kolaylaştırmayı</a:t>
            </a:r>
            <a:r>
              <a:rPr lang="en-US" sz="2000" dirty="0">
                <a:latin typeface="Book Antiqua" panose="02040602050305030304" pitchFamily="18" charset="0"/>
              </a:rPr>
              <a:t> </a:t>
            </a:r>
            <a:r>
              <a:rPr lang="en-US" sz="2000" dirty="0" err="1">
                <a:latin typeface="Book Antiqua" panose="02040602050305030304" pitchFamily="18" charset="0"/>
              </a:rPr>
              <a:t>ve</a:t>
            </a:r>
            <a:r>
              <a:rPr lang="en-US" sz="2000" dirty="0">
                <a:latin typeface="Book Antiqua" panose="02040602050305030304" pitchFamily="18" charset="0"/>
              </a:rPr>
              <a:t> </a:t>
            </a:r>
            <a:r>
              <a:rPr lang="en-US" sz="2000" dirty="0" err="1">
                <a:latin typeface="Book Antiqua" panose="02040602050305030304" pitchFamily="18" charset="0"/>
              </a:rPr>
              <a:t>finansmana</a:t>
            </a:r>
            <a:r>
              <a:rPr lang="en-US" sz="2000" dirty="0">
                <a:latin typeface="Book Antiqua" panose="02040602050305030304" pitchFamily="18" charset="0"/>
              </a:rPr>
              <a:t> </a:t>
            </a:r>
            <a:r>
              <a:rPr lang="en-US" sz="2000" dirty="0" err="1">
                <a:latin typeface="Book Antiqua" panose="02040602050305030304" pitchFamily="18" charset="0"/>
              </a:rPr>
              <a:t>erişimi</a:t>
            </a:r>
            <a:r>
              <a:rPr lang="en-US" sz="2000" dirty="0">
                <a:latin typeface="Book Antiqua" panose="02040602050305030304" pitchFamily="18" charset="0"/>
              </a:rPr>
              <a:t> </a:t>
            </a:r>
            <a:r>
              <a:rPr lang="en-US" sz="2000" dirty="0" err="1">
                <a:latin typeface="Book Antiqua" panose="02040602050305030304" pitchFamily="18" charset="0"/>
              </a:rPr>
              <a:t>kolaylaştırmak</a:t>
            </a:r>
            <a:r>
              <a:rPr lang="en-US" sz="2000" dirty="0">
                <a:latin typeface="Book Antiqua" panose="02040602050305030304" pitchFamily="18" charset="0"/>
              </a:rPr>
              <a:t> </a:t>
            </a:r>
            <a:r>
              <a:rPr lang="en-US" sz="2000" dirty="0" err="1">
                <a:latin typeface="Book Antiqua" panose="02040602050305030304" pitchFamily="18" charset="0"/>
              </a:rPr>
              <a:t>için</a:t>
            </a:r>
            <a:r>
              <a:rPr lang="en-US" sz="2000" dirty="0">
                <a:latin typeface="Book Antiqua" panose="02040602050305030304" pitchFamily="18" charset="0"/>
              </a:rPr>
              <a:t> </a:t>
            </a:r>
            <a:r>
              <a:rPr lang="en-US" sz="2000" dirty="0" err="1">
                <a:latin typeface="Book Antiqua" panose="02040602050305030304" pitchFamily="18" charset="0"/>
              </a:rPr>
              <a:t>çeşitli</a:t>
            </a:r>
            <a:r>
              <a:rPr lang="en-US" sz="2000" dirty="0">
                <a:latin typeface="Book Antiqua" panose="02040602050305030304" pitchFamily="18" charset="0"/>
              </a:rPr>
              <a:t> </a:t>
            </a:r>
            <a:r>
              <a:rPr lang="en-US" sz="2000" dirty="0" err="1">
                <a:latin typeface="Book Antiqua" panose="02040602050305030304" pitchFamily="18" charset="0"/>
              </a:rPr>
              <a:t>programlar</a:t>
            </a:r>
            <a:r>
              <a:rPr lang="en-US" sz="2000" dirty="0">
                <a:latin typeface="Book Antiqua" panose="02040602050305030304" pitchFamily="18" charset="0"/>
              </a:rPr>
              <a:t> </a:t>
            </a:r>
            <a:r>
              <a:rPr lang="en-US" sz="2000" dirty="0" err="1">
                <a:latin typeface="Book Antiqua" panose="02040602050305030304" pitchFamily="18" charset="0"/>
              </a:rPr>
              <a:t>uygulamayı</a:t>
            </a:r>
            <a:r>
              <a:rPr lang="en-US" sz="2000" dirty="0">
                <a:latin typeface="Book Antiqua" panose="02040602050305030304" pitchFamily="18" charset="0"/>
              </a:rPr>
              <a:t> </a:t>
            </a:r>
            <a:r>
              <a:rPr lang="en-US" sz="2000" dirty="0" err="1" smtClean="0">
                <a:latin typeface="Book Antiqua" panose="02040602050305030304" pitchFamily="18" charset="0"/>
              </a:rPr>
              <a:t>planlamaktadır</a:t>
            </a:r>
            <a:r>
              <a:rPr lang="en-US" sz="2000" dirty="0" smtClean="0">
                <a:latin typeface="Book Antiqua" panose="02040602050305030304" pitchFamily="18" charset="0"/>
              </a:rPr>
              <a:t>.</a:t>
            </a:r>
          </a:p>
          <a:p>
            <a:pPr algn="just"/>
            <a:r>
              <a:rPr lang="en-US" sz="2000" dirty="0" err="1" smtClean="0">
                <a:latin typeface="Book Antiqua" panose="02040602050305030304" pitchFamily="18" charset="0"/>
              </a:rPr>
              <a:t>Verimliliğin</a:t>
            </a:r>
            <a:r>
              <a:rPr lang="en-US" sz="2000" dirty="0" smtClean="0">
                <a:latin typeface="Book Antiqua" panose="02040602050305030304" pitchFamily="18" charset="0"/>
              </a:rPr>
              <a:t> </a:t>
            </a:r>
            <a:r>
              <a:rPr lang="en-US" sz="2000" dirty="0" err="1">
                <a:latin typeface="Book Antiqua" panose="02040602050305030304" pitchFamily="18" charset="0"/>
              </a:rPr>
              <a:t>arttırılması</a:t>
            </a:r>
            <a:r>
              <a:rPr lang="en-US" sz="2000" dirty="0">
                <a:latin typeface="Book Antiqua" panose="02040602050305030304" pitchFamily="18" charset="0"/>
              </a:rPr>
              <a:t> </a:t>
            </a:r>
            <a:r>
              <a:rPr lang="en-US" sz="2000" dirty="0" err="1">
                <a:latin typeface="Book Antiqua" panose="02040602050305030304" pitchFamily="18" charset="0"/>
              </a:rPr>
              <a:t>için</a:t>
            </a:r>
            <a:r>
              <a:rPr lang="en-US" sz="2000" dirty="0">
                <a:latin typeface="Book Antiqua" panose="02040602050305030304" pitchFamily="18" charset="0"/>
              </a:rPr>
              <a:t> ırk </a:t>
            </a:r>
            <a:r>
              <a:rPr lang="en-US" sz="2000" dirty="0" err="1">
                <a:latin typeface="Book Antiqua" panose="02040602050305030304" pitchFamily="18" charset="0"/>
              </a:rPr>
              <a:t>ıslahına</a:t>
            </a:r>
            <a:r>
              <a:rPr lang="en-US" sz="2000" dirty="0">
                <a:latin typeface="Book Antiqua" panose="02040602050305030304" pitchFamily="18" charset="0"/>
              </a:rPr>
              <a:t>, </a:t>
            </a:r>
            <a:r>
              <a:rPr lang="en-US" sz="2000" dirty="0" err="1">
                <a:latin typeface="Book Antiqua" panose="02040602050305030304" pitchFamily="18" charset="0"/>
              </a:rPr>
              <a:t>çekirdek</a:t>
            </a:r>
            <a:r>
              <a:rPr lang="en-US" sz="2000" dirty="0">
                <a:latin typeface="Book Antiqua" panose="02040602050305030304" pitchFamily="18" charset="0"/>
              </a:rPr>
              <a:t> </a:t>
            </a:r>
            <a:r>
              <a:rPr lang="en-US" sz="2000" dirty="0" err="1">
                <a:latin typeface="Book Antiqua" panose="02040602050305030304" pitchFamily="18" charset="0"/>
              </a:rPr>
              <a:t>sürülerin</a:t>
            </a:r>
            <a:r>
              <a:rPr lang="en-US" sz="2000" dirty="0">
                <a:latin typeface="Book Antiqua" panose="02040602050305030304" pitchFamily="18" charset="0"/>
              </a:rPr>
              <a:t> </a:t>
            </a:r>
            <a:r>
              <a:rPr lang="en-US" sz="2000" dirty="0" err="1">
                <a:latin typeface="Book Antiqua" panose="02040602050305030304" pitchFamily="18" charset="0"/>
              </a:rPr>
              <a:t>oluşturulmasına</a:t>
            </a:r>
            <a:r>
              <a:rPr lang="en-US" sz="2000" dirty="0">
                <a:latin typeface="Book Antiqua" panose="02040602050305030304" pitchFamily="18" charset="0"/>
              </a:rPr>
              <a:t> </a:t>
            </a:r>
            <a:r>
              <a:rPr lang="en-US" sz="2000" dirty="0" err="1">
                <a:latin typeface="Book Antiqua" panose="02040602050305030304" pitchFamily="18" charset="0"/>
              </a:rPr>
              <a:t>ve</a:t>
            </a:r>
            <a:r>
              <a:rPr lang="en-US" sz="2000" dirty="0">
                <a:latin typeface="Book Antiqua" panose="02040602050305030304" pitchFamily="18" charset="0"/>
              </a:rPr>
              <a:t> </a:t>
            </a:r>
            <a:r>
              <a:rPr lang="en-US" sz="2000" dirty="0" err="1">
                <a:latin typeface="Book Antiqua" panose="02040602050305030304" pitchFamily="18" charset="0"/>
              </a:rPr>
              <a:t>Pakistan'ın</a:t>
            </a:r>
            <a:r>
              <a:rPr lang="en-US" sz="2000" dirty="0">
                <a:latin typeface="Book Antiqua" panose="02040602050305030304" pitchFamily="18" charset="0"/>
              </a:rPr>
              <a:t> </a:t>
            </a:r>
            <a:r>
              <a:rPr lang="en-US" sz="2000" dirty="0" err="1">
                <a:latin typeface="Book Antiqua" panose="02040602050305030304" pitchFamily="18" charset="0"/>
              </a:rPr>
              <a:t>çeşitli</a:t>
            </a:r>
            <a:r>
              <a:rPr lang="en-US" sz="2000" dirty="0">
                <a:latin typeface="Book Antiqua" panose="02040602050305030304" pitchFamily="18" charset="0"/>
              </a:rPr>
              <a:t> </a:t>
            </a:r>
            <a:r>
              <a:rPr lang="en-US" sz="2000" dirty="0" err="1">
                <a:latin typeface="Book Antiqua" panose="02040602050305030304" pitchFamily="18" charset="0"/>
              </a:rPr>
              <a:t>tarımsal</a:t>
            </a:r>
            <a:r>
              <a:rPr lang="en-US" sz="2000" dirty="0">
                <a:latin typeface="Book Antiqua" panose="02040602050305030304" pitchFamily="18" charset="0"/>
              </a:rPr>
              <a:t> </a:t>
            </a:r>
            <a:r>
              <a:rPr lang="en-US" sz="2000" dirty="0" err="1">
                <a:latin typeface="Book Antiqua" panose="02040602050305030304" pitchFamily="18" charset="0"/>
              </a:rPr>
              <a:t>iklim</a:t>
            </a:r>
            <a:r>
              <a:rPr lang="en-US" sz="2000" dirty="0">
                <a:latin typeface="Book Antiqua" panose="02040602050305030304" pitchFamily="18" charset="0"/>
              </a:rPr>
              <a:t> </a:t>
            </a:r>
            <a:r>
              <a:rPr lang="en-US" sz="2000" dirty="0" err="1">
                <a:latin typeface="Book Antiqua" panose="02040602050305030304" pitchFamily="18" charset="0"/>
              </a:rPr>
              <a:t>bölgelerine</a:t>
            </a:r>
            <a:r>
              <a:rPr lang="en-US" sz="2000" dirty="0">
                <a:latin typeface="Book Antiqua" panose="02040602050305030304" pitchFamily="18" charset="0"/>
              </a:rPr>
              <a:t> </a:t>
            </a:r>
            <a:r>
              <a:rPr lang="en-US" sz="2000" dirty="0" err="1">
                <a:latin typeface="Book Antiqua" panose="02040602050305030304" pitchFamily="18" charset="0"/>
              </a:rPr>
              <a:t>iyi</a:t>
            </a:r>
            <a:r>
              <a:rPr lang="en-US" sz="2000" dirty="0">
                <a:latin typeface="Book Antiqua" panose="02040602050305030304" pitchFamily="18" charset="0"/>
              </a:rPr>
              <a:t> </a:t>
            </a:r>
            <a:r>
              <a:rPr lang="en-US" sz="2000" dirty="0" err="1">
                <a:latin typeface="Book Antiqua" panose="02040602050305030304" pitchFamily="18" charset="0"/>
              </a:rPr>
              <a:t>adapte</a:t>
            </a:r>
            <a:r>
              <a:rPr lang="en-US" sz="2000" dirty="0">
                <a:latin typeface="Book Antiqua" panose="02040602050305030304" pitchFamily="18" charset="0"/>
              </a:rPr>
              <a:t> </a:t>
            </a:r>
            <a:r>
              <a:rPr lang="en-US" sz="2000" dirty="0" err="1">
                <a:latin typeface="Book Antiqua" panose="02040602050305030304" pitchFamily="18" charset="0"/>
              </a:rPr>
              <a:t>olmuş</a:t>
            </a:r>
            <a:r>
              <a:rPr lang="en-US" sz="2000" dirty="0">
                <a:latin typeface="Book Antiqua" panose="02040602050305030304" pitchFamily="18" charset="0"/>
              </a:rPr>
              <a:t> </a:t>
            </a:r>
            <a:r>
              <a:rPr lang="en-US" sz="2000" dirty="0" err="1">
                <a:latin typeface="Book Antiqua" panose="02040602050305030304" pitchFamily="18" charset="0"/>
              </a:rPr>
              <a:t>ırkların</a:t>
            </a:r>
            <a:r>
              <a:rPr lang="en-US" sz="2000" dirty="0">
                <a:latin typeface="Book Antiqua" panose="02040602050305030304" pitchFamily="18" charset="0"/>
              </a:rPr>
              <a:t> </a:t>
            </a:r>
            <a:r>
              <a:rPr lang="en-US" sz="2000" dirty="0" err="1">
                <a:latin typeface="Book Antiqua" panose="02040602050305030304" pitchFamily="18" charset="0"/>
              </a:rPr>
              <a:t>belirlenmesine</a:t>
            </a:r>
            <a:r>
              <a:rPr lang="en-US" sz="2000" dirty="0">
                <a:latin typeface="Book Antiqua" panose="02040602050305030304" pitchFamily="18" charset="0"/>
              </a:rPr>
              <a:t> </a:t>
            </a:r>
            <a:r>
              <a:rPr lang="en-US" sz="2000" dirty="0" err="1">
                <a:latin typeface="Book Antiqua" panose="02040602050305030304" pitchFamily="18" charset="0"/>
              </a:rPr>
              <a:t>odaklanılmaktadır</a:t>
            </a:r>
            <a:r>
              <a:rPr lang="en-US" sz="2000" dirty="0">
                <a:latin typeface="Book Antiqua" panose="02040602050305030304" pitchFamily="18" charset="0"/>
              </a:rPr>
              <a:t>.</a:t>
            </a:r>
            <a:endParaRPr lang="en-US" sz="2000" dirty="0">
              <a:latin typeface="Book Antiqua" panose="02040602050305030304" pitchFamily="18" charset="0"/>
            </a:endParaRPr>
          </a:p>
        </p:txBody>
      </p:sp>
    </p:spTree>
    <p:extLst>
      <p:ext uri="{BB962C8B-B14F-4D97-AF65-F5344CB8AC3E}">
        <p14:creationId xmlns:p14="http://schemas.microsoft.com/office/powerpoint/2010/main" val="1577164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5293" y="4502281"/>
            <a:ext cx="7261412" cy="1292972"/>
          </a:xfrm>
        </p:spPr>
        <p:txBody>
          <a:bodyPr anchor="b">
            <a:noAutofit/>
          </a:bodyPr>
          <a:lstStyle/>
          <a:p>
            <a:r>
              <a:rPr lang="en-US" b="1" dirty="0" smtClean="0">
                <a:solidFill>
                  <a:schemeClr val="bg1"/>
                </a:solidFill>
                <a:latin typeface="Book Antiqua" panose="02040602050305030304" pitchFamily="18" charset="0"/>
                <a:ea typeface="Arial Unicode MS" panose="020B0604020202020204" pitchFamily="34" charset="-128"/>
                <a:cs typeface="Arial Unicode MS" panose="020B0604020202020204" pitchFamily="34" charset="-128"/>
              </a:rPr>
              <a:t>İŞLENMİŞ GIDALAR</a:t>
            </a:r>
            <a:endParaRPr lang="en-US" b="1" dirty="0">
              <a:solidFill>
                <a:schemeClr val="bg1"/>
              </a:solidFill>
              <a:latin typeface="Book Antiqua" panose="02040602050305030304" pitchFamily="18" charset="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a:xfrm>
            <a:off x="7981950" y="5624513"/>
            <a:ext cx="2057400" cy="273844"/>
          </a:xfrm>
          <a:prstGeom prst="rect">
            <a:avLst/>
          </a:prstGeom>
        </p:spPr>
        <p:txBody>
          <a:bodyPr>
            <a:normAutofit/>
          </a:bodyPr>
          <a:lstStyle/>
          <a:p>
            <a:pPr>
              <a:spcAft>
                <a:spcPts val="450"/>
              </a:spcAft>
            </a:pPr>
            <a:fld id="{033312F1-B030-439E-85C5-581453D589BE}" type="slidenum">
              <a:rPr lang="en-US" sz="750">
                <a:solidFill>
                  <a:schemeClr val="tx1">
                    <a:lumMod val="50000"/>
                    <a:lumOff val="50000"/>
                  </a:schemeClr>
                </a:solidFill>
              </a:rPr>
              <a:pPr>
                <a:spcAft>
                  <a:spcPts val="450"/>
                </a:spcAft>
              </a:pPr>
              <a:t>17</a:t>
            </a:fld>
            <a:endParaRPr lang="en-US" sz="750">
              <a:solidFill>
                <a:schemeClr val="tx1">
                  <a:lumMod val="50000"/>
                  <a:lumOff val="50000"/>
                </a:schemeClr>
              </a:solidFill>
            </a:endParaRPr>
          </a:p>
        </p:txBody>
      </p:sp>
      <p:pic>
        <p:nvPicPr>
          <p:cNvPr id="9" name="Picture 8" descr="A picture containing toy, LEGO&#10;&#10;Description automatically generated">
            <a:extLst>
              <a:ext uri="{FF2B5EF4-FFF2-40B4-BE49-F238E27FC236}">
                <a16:creationId xmlns:a16="http://schemas.microsoft.com/office/drawing/2014/main" id="{ECB3EC86-1654-084E-894F-21943CB35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119" y="1291855"/>
            <a:ext cx="6887760" cy="3168370"/>
          </a:xfrm>
          <a:prstGeom prst="rect">
            <a:avLst/>
          </a:prstGeom>
        </p:spPr>
      </p:pic>
    </p:spTree>
    <p:extLst>
      <p:ext uri="{BB962C8B-B14F-4D97-AF65-F5344CB8AC3E}">
        <p14:creationId xmlns:p14="http://schemas.microsoft.com/office/powerpoint/2010/main" val="132448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8919" y="1331903"/>
            <a:ext cx="3054539" cy="14432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err="1" smtClean="0"/>
              <a:t>İşlenmiş</a:t>
            </a:r>
            <a:r>
              <a:rPr lang="en-US" sz="4050" dirty="0" smtClean="0"/>
              <a:t> </a:t>
            </a:r>
            <a:r>
              <a:rPr lang="en-US" sz="4050" dirty="0" err="1" smtClean="0"/>
              <a:t>Gıdalar</a:t>
            </a:r>
            <a:endParaRPr lang="en-US" sz="4050" dirty="0"/>
          </a:p>
        </p:txBody>
      </p:sp>
      <p:sp>
        <p:nvSpPr>
          <p:cNvPr id="3" name="Rectangle 2"/>
          <p:cNvSpPr/>
          <p:nvPr/>
        </p:nvSpPr>
        <p:spPr>
          <a:xfrm>
            <a:off x="6225572" y="3216668"/>
            <a:ext cx="1689338" cy="71650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smtClean="0"/>
              <a:t>İçecekler</a:t>
            </a:r>
            <a:r>
              <a:rPr lang="en-US" sz="2100" dirty="0" smtClean="0"/>
              <a:t>	</a:t>
            </a:r>
            <a:endParaRPr lang="en-US" sz="2100" dirty="0"/>
          </a:p>
        </p:txBody>
      </p:sp>
      <p:sp>
        <p:nvSpPr>
          <p:cNvPr id="4" name="Rectangle 3"/>
          <p:cNvSpPr/>
          <p:nvPr/>
        </p:nvSpPr>
        <p:spPr>
          <a:xfrm>
            <a:off x="4776866" y="4245773"/>
            <a:ext cx="1255808" cy="12019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smtClean="0"/>
              <a:t>Katma</a:t>
            </a:r>
            <a:r>
              <a:rPr lang="en-US" sz="1500" dirty="0" smtClean="0"/>
              <a:t> </a:t>
            </a:r>
            <a:r>
              <a:rPr lang="en-US" sz="1500" dirty="0" err="1" smtClean="0"/>
              <a:t>Değerli</a:t>
            </a:r>
            <a:r>
              <a:rPr lang="en-US" sz="1500" dirty="0" smtClean="0"/>
              <a:t> </a:t>
            </a:r>
            <a:r>
              <a:rPr lang="en-US" sz="1500" dirty="0" err="1" smtClean="0"/>
              <a:t>Ara</a:t>
            </a:r>
            <a:r>
              <a:rPr lang="en-US" sz="1500" dirty="0" smtClean="0"/>
              <a:t> </a:t>
            </a:r>
            <a:r>
              <a:rPr lang="en-US" sz="1500" dirty="0" err="1" smtClean="0"/>
              <a:t>Ü</a:t>
            </a:r>
            <a:r>
              <a:rPr lang="en-US" sz="1500" dirty="0" err="1" smtClean="0"/>
              <a:t>rünler</a:t>
            </a:r>
            <a:r>
              <a:rPr lang="en-US" sz="1500" dirty="0" smtClean="0"/>
              <a:t>  </a:t>
            </a:r>
            <a:endParaRPr lang="en-US" sz="1500" dirty="0"/>
          </a:p>
        </p:txBody>
      </p:sp>
      <p:sp>
        <p:nvSpPr>
          <p:cNvPr id="5" name="Rectangle 4"/>
          <p:cNvSpPr/>
          <p:nvPr/>
        </p:nvSpPr>
        <p:spPr>
          <a:xfrm>
            <a:off x="6221174" y="4251208"/>
            <a:ext cx="1689338" cy="120192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smtClean="0"/>
              <a:t>Gazlı</a:t>
            </a:r>
            <a:r>
              <a:rPr lang="en-US" sz="1500" dirty="0" smtClean="0"/>
              <a:t> </a:t>
            </a:r>
            <a:r>
              <a:rPr lang="en-US" sz="1500" dirty="0" err="1" smtClean="0"/>
              <a:t>İçecekleri</a:t>
            </a:r>
            <a:r>
              <a:rPr lang="en-US" sz="1500" dirty="0" smtClean="0"/>
              <a:t> </a:t>
            </a:r>
            <a:r>
              <a:rPr lang="en-US" sz="1500" dirty="0" err="1" smtClean="0"/>
              <a:t>Meyve</a:t>
            </a:r>
            <a:r>
              <a:rPr lang="en-US" sz="1500" dirty="0" smtClean="0"/>
              <a:t> </a:t>
            </a:r>
            <a:r>
              <a:rPr lang="en-US" sz="1500" dirty="0" err="1" smtClean="0"/>
              <a:t>Suları</a:t>
            </a:r>
            <a:r>
              <a:rPr lang="en-US" sz="1500" dirty="0" smtClean="0"/>
              <a:t> </a:t>
            </a:r>
            <a:r>
              <a:rPr lang="en-US" sz="1500" dirty="0" err="1" smtClean="0"/>
              <a:t>ve</a:t>
            </a:r>
            <a:r>
              <a:rPr lang="en-US" sz="1500" dirty="0" smtClean="0"/>
              <a:t> </a:t>
            </a:r>
            <a:r>
              <a:rPr lang="en-US" sz="1500" dirty="0" err="1" smtClean="0"/>
              <a:t>Şişe</a:t>
            </a:r>
            <a:r>
              <a:rPr lang="en-US" sz="1500" dirty="0" smtClean="0"/>
              <a:t> </a:t>
            </a:r>
            <a:r>
              <a:rPr lang="en-US" sz="1500" dirty="0" err="1" smtClean="0"/>
              <a:t>Sular</a:t>
            </a:r>
            <a:endParaRPr lang="en-US" sz="1500" dirty="0"/>
          </a:p>
        </p:txBody>
      </p:sp>
      <p:sp>
        <p:nvSpPr>
          <p:cNvPr id="6" name="Rectangle 5"/>
          <p:cNvSpPr/>
          <p:nvPr/>
        </p:nvSpPr>
        <p:spPr>
          <a:xfrm>
            <a:off x="8278073" y="3216668"/>
            <a:ext cx="1763546" cy="7165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Fırıncılık</a:t>
            </a:r>
            <a:r>
              <a:rPr lang="en-US" sz="1600" dirty="0" smtClean="0"/>
              <a:t> </a:t>
            </a:r>
            <a:r>
              <a:rPr lang="en-US" sz="1600" dirty="0" err="1" smtClean="0"/>
              <a:t>ve</a:t>
            </a:r>
            <a:r>
              <a:rPr lang="en-US" sz="1600" dirty="0" smtClean="0"/>
              <a:t> </a:t>
            </a:r>
            <a:r>
              <a:rPr lang="en-US" sz="1600" dirty="0" err="1" smtClean="0"/>
              <a:t>Pastacılık</a:t>
            </a:r>
            <a:endParaRPr lang="en-US" sz="1600" dirty="0"/>
          </a:p>
        </p:txBody>
      </p:sp>
      <p:sp>
        <p:nvSpPr>
          <p:cNvPr id="7" name="Rectangle 6"/>
          <p:cNvSpPr/>
          <p:nvPr/>
        </p:nvSpPr>
        <p:spPr>
          <a:xfrm>
            <a:off x="8273675" y="4251208"/>
            <a:ext cx="1763546" cy="12019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smtClean="0"/>
              <a:t>Kek</a:t>
            </a:r>
            <a:r>
              <a:rPr lang="en-US" sz="1500" dirty="0" smtClean="0"/>
              <a:t>, </a:t>
            </a:r>
            <a:r>
              <a:rPr lang="en-US" sz="1500" dirty="0" err="1" smtClean="0"/>
              <a:t>Bisküvi</a:t>
            </a:r>
            <a:r>
              <a:rPr lang="en-US" sz="1500" dirty="0" smtClean="0"/>
              <a:t>, </a:t>
            </a:r>
            <a:r>
              <a:rPr lang="en-US" sz="1500" dirty="0" err="1" smtClean="0"/>
              <a:t>Şekerleme</a:t>
            </a:r>
            <a:r>
              <a:rPr lang="en-US" sz="1500" dirty="0" smtClean="0"/>
              <a:t> </a:t>
            </a:r>
            <a:r>
              <a:rPr lang="en-US" sz="1500" dirty="0" err="1" smtClean="0"/>
              <a:t>ve</a:t>
            </a:r>
            <a:r>
              <a:rPr lang="en-US" sz="1500" dirty="0" smtClean="0"/>
              <a:t> </a:t>
            </a:r>
            <a:r>
              <a:rPr lang="en-US" sz="1500" dirty="0" err="1" smtClean="0"/>
              <a:t>Çikolatalar</a:t>
            </a:r>
            <a:endParaRPr lang="en-US" sz="1500" dirty="0"/>
          </a:p>
        </p:txBody>
      </p:sp>
      <p:sp>
        <p:nvSpPr>
          <p:cNvPr id="8" name="Rectangle 7"/>
          <p:cNvSpPr/>
          <p:nvPr/>
        </p:nvSpPr>
        <p:spPr>
          <a:xfrm>
            <a:off x="8558277" y="1695277"/>
            <a:ext cx="1478944" cy="9186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Yenilebilir</a:t>
            </a:r>
            <a:r>
              <a:rPr lang="en-US" sz="2000" dirty="0" smtClean="0"/>
              <a:t> </a:t>
            </a:r>
            <a:r>
              <a:rPr lang="en-US" sz="2000" dirty="0" err="1" smtClean="0"/>
              <a:t>sıvı</a:t>
            </a:r>
            <a:r>
              <a:rPr lang="en-US" sz="2000" dirty="0" smtClean="0"/>
              <a:t> </a:t>
            </a:r>
            <a:r>
              <a:rPr lang="en-US" sz="2000" dirty="0" err="1" smtClean="0"/>
              <a:t>ve</a:t>
            </a:r>
            <a:r>
              <a:rPr lang="en-US" sz="2000" dirty="0" smtClean="0"/>
              <a:t> </a:t>
            </a:r>
            <a:r>
              <a:rPr lang="en-US" sz="2000" dirty="0" err="1" smtClean="0"/>
              <a:t>katı</a:t>
            </a:r>
            <a:r>
              <a:rPr lang="en-US" sz="2000" dirty="0" smtClean="0"/>
              <a:t> </a:t>
            </a:r>
            <a:r>
              <a:rPr lang="en-US" sz="2000" dirty="0" err="1" smtClean="0"/>
              <a:t>yağlar</a:t>
            </a:r>
            <a:endParaRPr lang="en-US" sz="2000" dirty="0"/>
          </a:p>
        </p:txBody>
      </p:sp>
      <p:sp>
        <p:nvSpPr>
          <p:cNvPr id="9" name="Rectangle 8"/>
          <p:cNvSpPr/>
          <p:nvPr/>
        </p:nvSpPr>
        <p:spPr>
          <a:xfrm>
            <a:off x="1905289" y="4251208"/>
            <a:ext cx="1172852" cy="12019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smtClean="0"/>
              <a:t>Reçeller</a:t>
            </a:r>
            <a:r>
              <a:rPr lang="en-US" sz="1500" dirty="0" smtClean="0"/>
              <a:t>,</a:t>
            </a:r>
          </a:p>
          <a:p>
            <a:pPr algn="ctr"/>
            <a:r>
              <a:rPr lang="en-US" sz="1500" dirty="0" err="1" smtClean="0"/>
              <a:t>Jöleler</a:t>
            </a:r>
            <a:r>
              <a:rPr lang="en-US" sz="1500" dirty="0" smtClean="0"/>
              <a:t>,</a:t>
            </a:r>
          </a:p>
          <a:p>
            <a:pPr algn="ctr"/>
            <a:r>
              <a:rPr lang="en-US" sz="1500" dirty="0" err="1" smtClean="0"/>
              <a:t>Turşular</a:t>
            </a:r>
            <a:r>
              <a:rPr lang="en-US" sz="1500" dirty="0" smtClean="0"/>
              <a:t> </a:t>
            </a:r>
            <a:r>
              <a:rPr lang="en-US" sz="1500" dirty="0" err="1" smtClean="0"/>
              <a:t>ve</a:t>
            </a:r>
            <a:r>
              <a:rPr lang="en-US" sz="1500" dirty="0" smtClean="0"/>
              <a:t> </a:t>
            </a:r>
            <a:r>
              <a:rPr lang="en-US" sz="1500" dirty="0" err="1" smtClean="0"/>
              <a:t>Soslar</a:t>
            </a:r>
            <a:endParaRPr lang="en-US" sz="1500" dirty="0"/>
          </a:p>
        </p:txBody>
      </p:sp>
      <p:sp>
        <p:nvSpPr>
          <p:cNvPr id="10" name="Rectangle 9"/>
          <p:cNvSpPr/>
          <p:nvPr/>
        </p:nvSpPr>
        <p:spPr>
          <a:xfrm>
            <a:off x="3216110" y="4251210"/>
            <a:ext cx="1466725" cy="12019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smtClean="0"/>
              <a:t>Dondurulmuş</a:t>
            </a:r>
            <a:r>
              <a:rPr lang="en-US" sz="1500" dirty="0" smtClean="0"/>
              <a:t> </a:t>
            </a:r>
            <a:r>
              <a:rPr lang="en-US" sz="1500" dirty="0" err="1" smtClean="0"/>
              <a:t>Sebzeler</a:t>
            </a:r>
            <a:r>
              <a:rPr lang="en-US" sz="1500" dirty="0" smtClean="0"/>
              <a:t>, </a:t>
            </a:r>
            <a:r>
              <a:rPr lang="en-US" sz="1500" dirty="0" err="1" smtClean="0"/>
              <a:t>Atıştırmalıklar</a:t>
            </a:r>
            <a:r>
              <a:rPr lang="en-US" sz="1500" dirty="0" smtClean="0"/>
              <a:t> </a:t>
            </a:r>
            <a:r>
              <a:rPr lang="en-US" sz="1500" dirty="0" err="1" smtClean="0"/>
              <a:t>ve</a:t>
            </a:r>
            <a:r>
              <a:rPr lang="en-US" sz="1500" dirty="0" smtClean="0"/>
              <a:t> </a:t>
            </a:r>
            <a:r>
              <a:rPr lang="en-US" sz="1500" dirty="0" err="1" smtClean="0"/>
              <a:t>Etler</a:t>
            </a:r>
            <a:endParaRPr lang="en-US" sz="1500" dirty="0"/>
          </a:p>
        </p:txBody>
      </p:sp>
      <p:sp>
        <p:nvSpPr>
          <p:cNvPr id="16" name="Rectangle 15"/>
          <p:cNvSpPr/>
          <p:nvPr/>
        </p:nvSpPr>
        <p:spPr>
          <a:xfrm>
            <a:off x="1905289" y="3216668"/>
            <a:ext cx="4153766" cy="7165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smtClean="0"/>
              <a:t>Dondurulmuş</a:t>
            </a:r>
            <a:r>
              <a:rPr lang="en-US" sz="2100" dirty="0" smtClean="0"/>
              <a:t> </a:t>
            </a:r>
            <a:r>
              <a:rPr lang="en-US" sz="2100" dirty="0" err="1" smtClean="0"/>
              <a:t>gıdalar</a:t>
            </a:r>
            <a:endParaRPr lang="en-US" sz="2100" dirty="0"/>
          </a:p>
        </p:txBody>
      </p:sp>
      <p:pic>
        <p:nvPicPr>
          <p:cNvPr id="18" name="Picture 17"/>
          <p:cNvPicPr>
            <a:picLocks noChangeAspect="1"/>
          </p:cNvPicPr>
          <p:nvPr/>
        </p:nvPicPr>
        <p:blipFill>
          <a:blip r:embed="rId2"/>
          <a:stretch>
            <a:fillRect/>
          </a:stretch>
        </p:blipFill>
        <p:spPr>
          <a:xfrm>
            <a:off x="1959102" y="1202990"/>
            <a:ext cx="2854995" cy="1701080"/>
          </a:xfrm>
          <a:prstGeom prst="rect">
            <a:avLst/>
          </a:prstGeom>
        </p:spPr>
      </p:pic>
      <p:sp>
        <p:nvSpPr>
          <p:cNvPr id="11" name="TextBox 10"/>
          <p:cNvSpPr txBox="1"/>
          <p:nvPr/>
        </p:nvSpPr>
        <p:spPr>
          <a:xfrm>
            <a:off x="2835681" y="334674"/>
            <a:ext cx="5943600" cy="461665"/>
          </a:xfrm>
          <a:prstGeom prst="rect">
            <a:avLst/>
          </a:prstGeom>
          <a:noFill/>
        </p:spPr>
        <p:txBody>
          <a:bodyPr wrap="square" rtlCol="0">
            <a:spAutoFit/>
          </a:bodyPr>
          <a:lstStyle/>
          <a:p>
            <a:r>
              <a:rPr lang="en-US" sz="2400" b="1" u="sng" dirty="0">
                <a:latin typeface="Book Antiqua" panose="02040602050305030304" pitchFamily="18" charset="0"/>
              </a:rPr>
              <a:t>SUB- SECTORS OF PROCESSED FOOD</a:t>
            </a:r>
          </a:p>
        </p:txBody>
      </p:sp>
    </p:spTree>
    <p:extLst>
      <p:ext uri="{BB962C8B-B14F-4D97-AF65-F5344CB8AC3E}">
        <p14:creationId xmlns:p14="http://schemas.microsoft.com/office/powerpoint/2010/main" val="291747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D0FF-F39B-8411-1261-4D671E0DFEDD}"/>
              </a:ext>
            </a:extLst>
          </p:cNvPr>
          <p:cNvSpPr>
            <a:spLocks noGrp="1"/>
          </p:cNvSpPr>
          <p:nvPr>
            <p:ph type="title"/>
          </p:nvPr>
        </p:nvSpPr>
        <p:spPr>
          <a:xfrm>
            <a:off x="1715293" y="2978727"/>
            <a:ext cx="8703325" cy="960196"/>
          </a:xfrm>
        </p:spPr>
        <p:txBody>
          <a:bodyPr/>
          <a:lstStyle/>
          <a:p>
            <a:pPr algn="ctr"/>
            <a:r>
              <a:rPr lang="en-US" sz="4000" b="1" dirty="0">
                <a:solidFill>
                  <a:schemeClr val="tx1"/>
                </a:solidFill>
                <a:latin typeface="Book Antiqua" panose="02040602050305030304" pitchFamily="18" charset="0"/>
              </a:rPr>
              <a:t>FOODAG </a:t>
            </a:r>
            <a:r>
              <a:rPr lang="en-US" sz="4000" b="1" dirty="0" smtClean="0">
                <a:solidFill>
                  <a:schemeClr val="tx1"/>
                </a:solidFill>
                <a:latin typeface="Book Antiqua" panose="02040602050305030304" pitchFamily="18" charset="0"/>
              </a:rPr>
              <a:t>2023’E İLİŞKİN</a:t>
            </a:r>
            <a:endParaRPr lang="en-US" sz="4000" b="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58771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9" name="Group 2058">
            <a:extLst>
              <a:ext uri="{FF2B5EF4-FFF2-40B4-BE49-F238E27FC236}">
                <a16:creationId xmlns:a16="http://schemas.microsoft.com/office/drawing/2014/main" id="{DDA34B8A-FA8D-4E16-AD72-7B60B1C2582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60" name="Rectangle 2059">
              <a:extLst>
                <a:ext uri="{FF2B5EF4-FFF2-40B4-BE49-F238E27FC236}">
                  <a16:creationId xmlns:a16="http://schemas.microsoft.com/office/drawing/2014/main" id="{6885D229-60DD-4D71-8181-10E781C149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1" name="Oval 2060">
              <a:extLst>
                <a:ext uri="{FF2B5EF4-FFF2-40B4-BE49-F238E27FC236}">
                  <a16:creationId xmlns:a16="http://schemas.microsoft.com/office/drawing/2014/main" id="{0B0DAA45-BE66-4F0C-93A6-519D941071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Oval 2061">
              <a:extLst>
                <a:ext uri="{FF2B5EF4-FFF2-40B4-BE49-F238E27FC236}">
                  <a16:creationId xmlns:a16="http://schemas.microsoft.com/office/drawing/2014/main" id="{EF449A3D-A43B-4688-BD89-35734D0072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Oval 2062">
              <a:extLst>
                <a:ext uri="{FF2B5EF4-FFF2-40B4-BE49-F238E27FC236}">
                  <a16:creationId xmlns:a16="http://schemas.microsoft.com/office/drawing/2014/main" id="{74E9975C-AF3D-48EF-B3F0-112A01A382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4" name="Oval 2063">
              <a:extLst>
                <a:ext uri="{FF2B5EF4-FFF2-40B4-BE49-F238E27FC236}">
                  <a16:creationId xmlns:a16="http://schemas.microsoft.com/office/drawing/2014/main" id="{CF00A076-2FEA-40D1-8F85-8424817979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Oval 2064">
              <a:extLst>
                <a:ext uri="{FF2B5EF4-FFF2-40B4-BE49-F238E27FC236}">
                  <a16:creationId xmlns:a16="http://schemas.microsoft.com/office/drawing/2014/main" id="{A2E68741-6133-4CAA-BF3C-F0E6CF40C5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6" name="Freeform 5">
              <a:extLst>
                <a:ext uri="{FF2B5EF4-FFF2-40B4-BE49-F238E27FC236}">
                  <a16:creationId xmlns:a16="http://schemas.microsoft.com/office/drawing/2014/main" id="{76C01C64-4A8B-42FC-93C5-2D6A3EBAB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67" name="Freeform 5">
              <a:extLst>
                <a:ext uri="{FF2B5EF4-FFF2-40B4-BE49-F238E27FC236}">
                  <a16:creationId xmlns:a16="http://schemas.microsoft.com/office/drawing/2014/main" id="{D969AEA9-C1EE-45E1-9964-D9705492E1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68" name="Freeform 5">
              <a:extLst>
                <a:ext uri="{FF2B5EF4-FFF2-40B4-BE49-F238E27FC236}">
                  <a16:creationId xmlns:a16="http://schemas.microsoft.com/office/drawing/2014/main" id="{4845E67D-4E5B-44B3-AB74-5E95C839E7A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070" name="Rectangle 2069">
            <a:extLst>
              <a:ext uri="{FF2B5EF4-FFF2-40B4-BE49-F238E27FC236}">
                <a16:creationId xmlns:a16="http://schemas.microsoft.com/office/drawing/2014/main" id="{079CE317-680B-449C-A423-71C1FE069B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2" name="Rectangle 2071">
            <a:extLst>
              <a:ext uri="{FF2B5EF4-FFF2-40B4-BE49-F238E27FC236}">
                <a16:creationId xmlns:a16="http://schemas.microsoft.com/office/drawing/2014/main" id="{38ABDB68-E3D5-448E-97D3-06FFEF6801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074" name="Freeform 5">
            <a:extLst>
              <a:ext uri="{FF2B5EF4-FFF2-40B4-BE49-F238E27FC236}">
                <a16:creationId xmlns:a16="http://schemas.microsoft.com/office/drawing/2014/main" id="{B8DD7FEB-D9F3-4F5B-982C-36B0664D02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076" name="Freeform 5">
            <a:extLst>
              <a:ext uri="{FF2B5EF4-FFF2-40B4-BE49-F238E27FC236}">
                <a16:creationId xmlns:a16="http://schemas.microsoft.com/office/drawing/2014/main" id="{96BA11E4-0636-4FA9-A836-2A4FB17644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4" name="Rectangle 3"/>
          <p:cNvSpPr/>
          <p:nvPr/>
        </p:nvSpPr>
        <p:spPr>
          <a:xfrm>
            <a:off x="639098" y="629265"/>
            <a:ext cx="6072776" cy="1622322"/>
          </a:xfrm>
          <a:prstGeom prst="rect">
            <a:avLst/>
          </a:prstGeom>
        </p:spPr>
        <p:txBody>
          <a:bodyPr vert="horz" lIns="91440" tIns="45720" rIns="91440" bIns="45720" rtlCol="0" anchor="ctr">
            <a:normAutofit/>
          </a:bodyPr>
          <a:lstStyle/>
          <a:p>
            <a:pPr algn="ctr">
              <a:spcBef>
                <a:spcPct val="0"/>
              </a:spcBef>
              <a:spcAft>
                <a:spcPts val="600"/>
              </a:spcAft>
            </a:pPr>
            <a:r>
              <a:rPr lang="en-US" sz="3600" b="1" i="0" kern="1200" dirty="0" smtClean="0">
                <a:solidFill>
                  <a:srgbClr val="EBEBEB"/>
                </a:solidFill>
                <a:latin typeface="Book Antiqua" panose="02040602050305030304" pitchFamily="18" charset="0"/>
                <a:ea typeface="+mj-ea"/>
                <a:cs typeface="+mj-cs"/>
              </a:rPr>
              <a:t>PAKİSTAN’DA TARIM SEKTÖRÜ</a:t>
            </a:r>
            <a:endParaRPr lang="en-US" sz="3600" b="1" i="0" kern="1200" dirty="0">
              <a:solidFill>
                <a:srgbClr val="EBEBEB"/>
              </a:solidFill>
              <a:latin typeface="Book Antiqua" panose="02040602050305030304" pitchFamily="18" charset="0"/>
              <a:ea typeface="+mj-ea"/>
              <a:cs typeface="+mj-cs"/>
            </a:endParaRPr>
          </a:p>
        </p:txBody>
      </p:sp>
      <p:sp>
        <p:nvSpPr>
          <p:cNvPr id="2078" name="Freeform: Shape 2077">
            <a:extLst>
              <a:ext uri="{FF2B5EF4-FFF2-40B4-BE49-F238E27FC236}">
                <a16:creationId xmlns:a16="http://schemas.microsoft.com/office/drawing/2014/main" id="{5681882E-BDD0-4311-AF62-E801962852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pic>
        <p:nvPicPr>
          <p:cNvPr id="2054" name="Picture 6" descr="Paleo diet healthy food background Healthy food for balanced diet background. Overhead view of a large group of healthy food used in paleo diet like beef, chicken meat, salmon, sardines, shrimps, root vegetables, greens, vegetables, fruits, extra virgin olive oil, nuts and seeds. High resolution 42Mp studio digital capture taken with SONY A7rII and Zeiss Batis 40mm F2.0 CF lens vegetables  stock pictures, royalty-free photos &amp; images">
            <a:extLst>
              <a:ext uri="{FF2B5EF4-FFF2-40B4-BE49-F238E27FC236}">
                <a16:creationId xmlns:a16="http://schemas.microsoft.com/office/drawing/2014/main" id="{C7791B21-B914-4506-A792-0627C72BE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360"/>
          <a:stretch/>
        </p:blipFill>
        <p:spPr bwMode="auto">
          <a:xfrm>
            <a:off x="7418226" y="2432202"/>
            <a:ext cx="4125317" cy="2011176"/>
          </a:xfrm>
          <a:prstGeom prst="rect">
            <a:avLst/>
          </a:prstGeom>
          <a:noFill/>
          <a:extLst>
            <a:ext uri="{909E8E84-426E-40DD-AFC4-6F175D3DCCD1}">
              <a14:hiddenFill xmlns:a14="http://schemas.microsoft.com/office/drawing/2010/main">
                <a:solidFill>
                  <a:srgbClr val="FFFFFF"/>
                </a:solidFill>
              </a14:hiddenFill>
            </a:ext>
          </a:extLst>
        </p:spPr>
      </p:pic>
      <p:sp>
        <p:nvSpPr>
          <p:cNvPr id="2080" name="Rectangle 2079">
            <a:extLst>
              <a:ext uri="{FF2B5EF4-FFF2-40B4-BE49-F238E27FC236}">
                <a16:creationId xmlns:a16="http://schemas.microsoft.com/office/drawing/2014/main" id="{EADD3260-4BDA-459B-A162-5E1B897E38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2" name="Oval 2081">
            <a:extLst>
              <a:ext uri="{FF2B5EF4-FFF2-40B4-BE49-F238E27FC236}">
                <a16:creationId xmlns:a16="http://schemas.microsoft.com/office/drawing/2014/main" id="{283DA7DD-CA37-4ED7-8710-48E56B063B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4" name="Oval 2083">
            <a:extLst>
              <a:ext uri="{FF2B5EF4-FFF2-40B4-BE49-F238E27FC236}">
                <a16:creationId xmlns:a16="http://schemas.microsoft.com/office/drawing/2014/main" id="{B92F2E3C-66CD-4DEB-BA14-2A5912B65A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Content Placeholder 5">
            <a:extLst>
              <a:ext uri="{FF2B5EF4-FFF2-40B4-BE49-F238E27FC236}">
                <a16:creationId xmlns:a16="http://schemas.microsoft.com/office/drawing/2014/main" id="{F35FCE68-0761-421A-922F-077DEB02E062}"/>
              </a:ext>
            </a:extLst>
          </p:cNvPr>
          <p:cNvSpPr>
            <a:spLocks noGrp="1"/>
          </p:cNvSpPr>
          <p:nvPr>
            <p:ph idx="1"/>
          </p:nvPr>
        </p:nvSpPr>
        <p:spPr>
          <a:xfrm>
            <a:off x="603988" y="2095644"/>
            <a:ext cx="6072776" cy="3811740"/>
          </a:xfrm>
        </p:spPr>
        <p:txBody>
          <a:bodyPr vert="horz" lIns="91440" tIns="45720" rIns="91440" bIns="45720" rtlCol="0" anchor="ctr">
            <a:normAutofit/>
          </a:bodyPr>
          <a:lstStyle/>
          <a:p>
            <a:pPr marL="342900" indent="-342900" algn="just">
              <a:buFont typeface="Wingdings 3" charset="2"/>
              <a:buChar char=""/>
            </a:pPr>
            <a:r>
              <a:rPr lang="en-US" sz="2000" dirty="0" err="1">
                <a:solidFill>
                  <a:srgbClr val="FFFFFF"/>
                </a:solidFill>
                <a:latin typeface="Book Antiqua" panose="02040602050305030304" pitchFamily="18" charset="0"/>
              </a:rPr>
              <a:t>Tarım</a:t>
            </a:r>
            <a:r>
              <a:rPr lang="en-US" sz="2000" dirty="0">
                <a:solidFill>
                  <a:srgbClr val="FFFFFF"/>
                </a:solidFill>
                <a:latin typeface="Book Antiqua" panose="02040602050305030304" pitchFamily="18" charset="0"/>
              </a:rPr>
              <a:t>, Pakistan </a:t>
            </a:r>
            <a:r>
              <a:rPr lang="en-US" sz="2000" dirty="0" err="1">
                <a:solidFill>
                  <a:srgbClr val="FFFFFF"/>
                </a:solidFill>
                <a:latin typeface="Book Antiqua" panose="02040602050305030304" pitchFamily="18" charset="0"/>
              </a:rPr>
              <a:t>ekonomisinin</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temel</a:t>
            </a:r>
            <a:r>
              <a:rPr lang="en-US" sz="2000" dirty="0">
                <a:solidFill>
                  <a:srgbClr val="FFFFFF"/>
                </a:solidFill>
                <a:latin typeface="Book Antiqua" panose="02040602050305030304" pitchFamily="18" charset="0"/>
              </a:rPr>
              <a:t> </a:t>
            </a:r>
            <a:r>
              <a:rPr lang="en-US" sz="2000" dirty="0" err="1" smtClean="0">
                <a:solidFill>
                  <a:srgbClr val="FFFFFF"/>
                </a:solidFill>
                <a:latin typeface="Book Antiqua" panose="02040602050305030304" pitchFamily="18" charset="0"/>
              </a:rPr>
              <a:t>dayanağıdır</a:t>
            </a:r>
            <a:r>
              <a:rPr lang="en-US" sz="2000" dirty="0" smtClean="0">
                <a:solidFill>
                  <a:srgbClr val="FFFFFF"/>
                </a:solidFill>
                <a:latin typeface="Book Antiqua" panose="02040602050305030304" pitchFamily="18" charset="0"/>
              </a:rPr>
              <a:t>. </a:t>
            </a:r>
            <a:r>
              <a:rPr lang="en-US" sz="2000" dirty="0" err="1" smtClean="0">
                <a:solidFill>
                  <a:srgbClr val="FFFFFF"/>
                </a:solidFill>
                <a:latin typeface="Book Antiqua" panose="02040602050305030304" pitchFamily="18" charset="0"/>
              </a:rPr>
              <a:t>Ülke</a:t>
            </a:r>
            <a:r>
              <a:rPr lang="en-US" sz="2000" dirty="0" smtClean="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topraklarının</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yaklaşık</a:t>
            </a:r>
            <a:r>
              <a:rPr lang="en-US" sz="2000" dirty="0">
                <a:solidFill>
                  <a:srgbClr val="FFFFFF"/>
                </a:solidFill>
                <a:latin typeface="Book Antiqua" panose="02040602050305030304" pitchFamily="18" charset="0"/>
              </a:rPr>
              <a:t> %25'i </a:t>
            </a:r>
            <a:r>
              <a:rPr lang="en-US" sz="2000" dirty="0" err="1" smtClean="0">
                <a:solidFill>
                  <a:srgbClr val="FFFFFF"/>
                </a:solidFill>
                <a:latin typeface="Book Antiqua" panose="02040602050305030304" pitchFamily="18" charset="0"/>
              </a:rPr>
              <a:t>ekilmekte</a:t>
            </a:r>
            <a:r>
              <a:rPr lang="en-US" sz="2000" dirty="0" smtClean="0">
                <a:solidFill>
                  <a:srgbClr val="FFFFFF"/>
                </a:solidFill>
                <a:latin typeface="Book Antiqua" panose="02040602050305030304" pitchFamily="18" charset="0"/>
              </a:rPr>
              <a:t> </a:t>
            </a:r>
            <a:r>
              <a:rPr lang="en-US" sz="2000" dirty="0" err="1" smtClean="0">
                <a:solidFill>
                  <a:srgbClr val="FFFFFF"/>
                </a:solidFill>
                <a:latin typeface="Book Antiqua" panose="02040602050305030304" pitchFamily="18" charset="0"/>
              </a:rPr>
              <a:t>olup</a:t>
            </a:r>
            <a:r>
              <a:rPr lang="en-US" sz="2000" dirty="0" smtClean="0">
                <a:solidFill>
                  <a:srgbClr val="FFFFFF"/>
                </a:solidFill>
                <a:latin typeface="Book Antiqua" panose="02040602050305030304" pitchFamily="18" charset="0"/>
              </a:rPr>
              <a:t> </a:t>
            </a:r>
            <a:r>
              <a:rPr lang="en-US" sz="2000" dirty="0">
                <a:solidFill>
                  <a:srgbClr val="FFFFFF"/>
                </a:solidFill>
                <a:latin typeface="Book Antiqua" panose="02040602050305030304" pitchFamily="18" charset="0"/>
              </a:rPr>
              <a:t>(22 </a:t>
            </a:r>
            <a:r>
              <a:rPr lang="en-US" sz="2000" dirty="0" err="1">
                <a:solidFill>
                  <a:srgbClr val="FFFFFF"/>
                </a:solidFill>
                <a:latin typeface="Book Antiqua" panose="02040602050305030304" pitchFamily="18" charset="0"/>
              </a:rPr>
              <a:t>milyon</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hektar</a:t>
            </a:r>
            <a:r>
              <a:rPr lang="en-US" sz="2000" dirty="0" smtClean="0">
                <a:solidFill>
                  <a:srgbClr val="FFFFFF"/>
                </a:solidFill>
                <a:latin typeface="Book Antiqua" panose="02040602050305030304" pitchFamily="18" charset="0"/>
              </a:rPr>
              <a:t>), %</a:t>
            </a:r>
            <a:r>
              <a:rPr lang="en-US" sz="2000" dirty="0">
                <a:solidFill>
                  <a:srgbClr val="FFFFFF"/>
                </a:solidFill>
                <a:latin typeface="Book Antiqua" panose="02040602050305030304" pitchFamily="18" charset="0"/>
              </a:rPr>
              <a:t>80'i </a:t>
            </a:r>
            <a:r>
              <a:rPr lang="en-US" sz="2000" dirty="0" err="1">
                <a:solidFill>
                  <a:srgbClr val="FFFFFF"/>
                </a:solidFill>
                <a:latin typeface="Book Antiqua" panose="02040602050305030304" pitchFamily="18" charset="0"/>
              </a:rPr>
              <a:t>iyi</a:t>
            </a:r>
            <a:r>
              <a:rPr lang="en-US" sz="2000" dirty="0">
                <a:solidFill>
                  <a:srgbClr val="FFFFFF"/>
                </a:solidFill>
                <a:latin typeface="Book Antiqua" panose="02040602050305030304" pitchFamily="18" charset="0"/>
              </a:rPr>
              <a:t> </a:t>
            </a:r>
            <a:r>
              <a:rPr lang="en-US" sz="2000" dirty="0" err="1" smtClean="0">
                <a:solidFill>
                  <a:srgbClr val="FFFFFF"/>
                </a:solidFill>
                <a:latin typeface="Book Antiqua" panose="02040602050305030304" pitchFamily="18" charset="0"/>
              </a:rPr>
              <a:t>düzenlenmiş</a:t>
            </a:r>
            <a:r>
              <a:rPr lang="en-US" sz="2000" dirty="0" smtClean="0">
                <a:solidFill>
                  <a:srgbClr val="FFFFFF"/>
                </a:solidFill>
                <a:latin typeface="Book Antiqua" panose="02040602050305030304" pitchFamily="18" charset="0"/>
              </a:rPr>
              <a:t> </a:t>
            </a:r>
            <a:r>
              <a:rPr lang="en-US" sz="2000" dirty="0" err="1" smtClean="0">
                <a:solidFill>
                  <a:srgbClr val="FFFFFF"/>
                </a:solidFill>
                <a:latin typeface="Book Antiqua" panose="02040602050305030304" pitchFamily="18" charset="0"/>
              </a:rPr>
              <a:t>bir</a:t>
            </a:r>
            <a:r>
              <a:rPr lang="en-US" sz="2000" dirty="0" smtClean="0">
                <a:solidFill>
                  <a:srgbClr val="FFFFFF"/>
                </a:solidFill>
                <a:latin typeface="Book Antiqua" panose="02040602050305030304" pitchFamily="18" charset="0"/>
              </a:rPr>
              <a:t> </a:t>
            </a:r>
            <a:r>
              <a:rPr lang="en-US" sz="2000" dirty="0" err="1" smtClean="0">
                <a:solidFill>
                  <a:srgbClr val="FFFFFF"/>
                </a:solidFill>
                <a:latin typeface="Book Antiqua" panose="02040602050305030304" pitchFamily="18" charset="0"/>
              </a:rPr>
              <a:t>sulama</a:t>
            </a:r>
            <a:r>
              <a:rPr lang="en-US" sz="2000" dirty="0" smtClean="0">
                <a:solidFill>
                  <a:srgbClr val="FFFFFF"/>
                </a:solidFill>
                <a:latin typeface="Book Antiqua" panose="02040602050305030304" pitchFamily="18" charset="0"/>
              </a:rPr>
              <a:t> </a:t>
            </a:r>
            <a:r>
              <a:rPr lang="en-US" sz="2000" dirty="0" err="1" smtClean="0">
                <a:solidFill>
                  <a:srgbClr val="FFFFFF"/>
                </a:solidFill>
                <a:latin typeface="Book Antiqua" panose="02040602050305030304" pitchFamily="18" charset="0"/>
              </a:rPr>
              <a:t>sistemine</a:t>
            </a:r>
            <a:r>
              <a:rPr lang="en-US" sz="2000" dirty="0" smtClean="0">
                <a:solidFill>
                  <a:srgbClr val="FFFFFF"/>
                </a:solidFill>
                <a:latin typeface="Book Antiqua" panose="02040602050305030304" pitchFamily="18" charset="0"/>
              </a:rPr>
              <a:t> </a:t>
            </a:r>
            <a:r>
              <a:rPr lang="en-US" sz="2000" dirty="0" err="1" smtClean="0">
                <a:solidFill>
                  <a:srgbClr val="FFFFFF"/>
                </a:solidFill>
                <a:latin typeface="Book Antiqua" panose="02040602050305030304" pitchFamily="18" charset="0"/>
              </a:rPr>
              <a:t>sahiptir</a:t>
            </a:r>
            <a:r>
              <a:rPr lang="en-US" sz="2000" dirty="0" smtClean="0">
                <a:solidFill>
                  <a:srgbClr val="FFFFFF"/>
                </a:solidFill>
                <a:latin typeface="Book Antiqua" panose="02040602050305030304" pitchFamily="18" charset="0"/>
              </a:rPr>
              <a:t>. </a:t>
            </a:r>
          </a:p>
          <a:p>
            <a:pPr marL="342900" indent="-342900" algn="just">
              <a:buFont typeface="Wingdings 3" charset="2"/>
              <a:buChar char=""/>
            </a:pPr>
            <a:r>
              <a:rPr lang="en-US" sz="2000" dirty="0" err="1">
                <a:solidFill>
                  <a:srgbClr val="FFFFFF"/>
                </a:solidFill>
                <a:latin typeface="Book Antiqua" panose="02040602050305030304" pitchFamily="18" charset="0"/>
              </a:rPr>
              <a:t>İşgücünün</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yüzde</a:t>
            </a:r>
            <a:r>
              <a:rPr lang="en-US" sz="2000" dirty="0">
                <a:solidFill>
                  <a:srgbClr val="FFFFFF"/>
                </a:solidFill>
                <a:latin typeface="Book Antiqua" panose="02040602050305030304" pitchFamily="18" charset="0"/>
              </a:rPr>
              <a:t> 38'i </a:t>
            </a:r>
            <a:r>
              <a:rPr lang="en-US" sz="2000" dirty="0" err="1">
                <a:solidFill>
                  <a:srgbClr val="FFFFFF"/>
                </a:solidFill>
                <a:latin typeface="Book Antiqua" panose="02040602050305030304" pitchFamily="18" charset="0"/>
              </a:rPr>
              <a:t>istihdam</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edilerek</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tekli</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ve</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çoklu</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ekim</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modelleri</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kullanılarak</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yıl</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boyunca</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birden</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fazla</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ürün</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meyve</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ve</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sebze</a:t>
            </a:r>
            <a:r>
              <a:rPr lang="en-US" sz="2000" dirty="0">
                <a:solidFill>
                  <a:srgbClr val="FFFFFF"/>
                </a:solidFill>
                <a:latin typeface="Book Antiqua" panose="02040602050305030304" pitchFamily="18" charset="0"/>
              </a:rPr>
              <a:t> </a:t>
            </a:r>
            <a:r>
              <a:rPr lang="en-US" sz="2000" dirty="0" err="1">
                <a:solidFill>
                  <a:srgbClr val="FFFFFF"/>
                </a:solidFill>
                <a:latin typeface="Book Antiqua" panose="02040602050305030304" pitchFamily="18" charset="0"/>
              </a:rPr>
              <a:t>üretilmektedir</a:t>
            </a:r>
            <a:r>
              <a:rPr lang="en-US" sz="2000" dirty="0">
                <a:solidFill>
                  <a:srgbClr val="FFFFFF"/>
                </a:solidFill>
                <a:latin typeface="Book Antiqua" panose="02040602050305030304" pitchFamily="18" charset="0"/>
              </a:rPr>
              <a:t>.</a:t>
            </a:r>
            <a:endParaRPr lang="en-US" sz="2000"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312332857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Book Antiqua" panose="02040602050305030304" pitchFamily="18" charset="0"/>
              </a:rPr>
              <a:t>GENEL BAKIŞ</a:t>
            </a:r>
            <a:endParaRPr lang="en-US"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1154954" y="2603499"/>
            <a:ext cx="10261983" cy="3993243"/>
          </a:xfrm>
        </p:spPr>
        <p:txBody>
          <a:bodyPr>
            <a:noAutofit/>
          </a:bodyPr>
          <a:lstStyle/>
          <a:p>
            <a:pPr algn="just">
              <a:buFont typeface="Wingdings" panose="05000000000000000000" pitchFamily="2" charset="2"/>
              <a:buChar char="Ø"/>
            </a:pPr>
            <a:r>
              <a:rPr lang="en-US" sz="2000" dirty="0" err="1" smtClean="0">
                <a:solidFill>
                  <a:schemeClr val="tx1"/>
                </a:solidFill>
                <a:latin typeface="Book Antiqua" panose="02040602050305030304" pitchFamily="18" charset="0"/>
              </a:rPr>
              <a:t>Gündem</a:t>
            </a:r>
            <a:r>
              <a:rPr lang="en-US" sz="2000" dirty="0" smtClean="0">
                <a:solidFill>
                  <a:schemeClr val="tx1"/>
                </a:solidFill>
                <a:latin typeface="Book Antiqua" panose="02040602050305030304" pitchFamily="18" charset="0"/>
              </a:rPr>
              <a:t> : Gıda </a:t>
            </a:r>
            <a:r>
              <a:rPr lang="en-US" sz="2000" dirty="0" err="1" smtClean="0">
                <a:solidFill>
                  <a:schemeClr val="tx1"/>
                </a:solidFill>
                <a:latin typeface="Book Antiqua" panose="02040602050305030304" pitchFamily="18" charset="0"/>
              </a:rPr>
              <a:t>Güvenliği</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Dünyanın</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acil</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sorunlarından</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biridir</a:t>
            </a:r>
            <a:r>
              <a:rPr lang="en-US" sz="2000" dirty="0" smtClean="0">
                <a:solidFill>
                  <a:schemeClr val="tx1"/>
                </a:solidFill>
                <a:latin typeface="Book Antiqua" panose="02040602050305030304" pitchFamily="18" charset="0"/>
              </a:rPr>
              <a:t>.)</a:t>
            </a:r>
          </a:p>
          <a:p>
            <a:pPr algn="just">
              <a:buFont typeface="Wingdings" panose="05000000000000000000" pitchFamily="2" charset="2"/>
              <a:buChar char="Ø"/>
            </a:pPr>
            <a:r>
              <a:rPr lang="en-US" sz="2000" dirty="0" err="1" smtClean="0">
                <a:solidFill>
                  <a:schemeClr val="tx1"/>
                </a:solidFill>
                <a:latin typeface="Book Antiqua" panose="02040602050305030304" pitchFamily="18" charset="0"/>
              </a:rPr>
              <a:t>Gündem</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Pakistan’ın</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ihtiyacından</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daha</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fazla</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gıda</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arzının</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olması</a:t>
            </a:r>
            <a:endParaRPr lang="en-US" sz="2000" dirty="0">
              <a:solidFill>
                <a:schemeClr val="tx1"/>
              </a:solidFill>
              <a:latin typeface="Book Antiqua" panose="02040602050305030304" pitchFamily="18" charset="0"/>
            </a:endParaRPr>
          </a:p>
          <a:p>
            <a:pPr algn="just">
              <a:buFont typeface="Wingdings" panose="05000000000000000000" pitchFamily="2" charset="2"/>
              <a:buChar char="Ø"/>
            </a:pPr>
            <a:r>
              <a:rPr lang="en-US" sz="2000" dirty="0">
                <a:solidFill>
                  <a:schemeClr val="tx1"/>
                </a:solidFill>
                <a:latin typeface="Book Antiqua" panose="02040602050305030304" pitchFamily="18" charset="0"/>
              </a:rPr>
              <a:t>GRASP </a:t>
            </a:r>
            <a:r>
              <a:rPr lang="en-US" sz="2000" dirty="0" err="1">
                <a:solidFill>
                  <a:schemeClr val="tx1"/>
                </a:solidFill>
                <a:latin typeface="Book Antiqua" panose="02040602050305030304" pitchFamily="18" charset="0"/>
              </a:rPr>
              <a:t>çatısı</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altında</a:t>
            </a:r>
            <a:r>
              <a:rPr lang="en-US" sz="2000" dirty="0">
                <a:solidFill>
                  <a:schemeClr val="tx1"/>
                </a:solidFill>
                <a:latin typeface="Book Antiqua" panose="02040602050305030304" pitchFamily="18" charset="0"/>
              </a:rPr>
              <a:t> 40'ı KOBİ </a:t>
            </a:r>
            <a:r>
              <a:rPr lang="en-US" sz="2000" dirty="0" err="1">
                <a:solidFill>
                  <a:schemeClr val="tx1"/>
                </a:solidFill>
                <a:latin typeface="Book Antiqua" panose="02040602050305030304" pitchFamily="18" charset="0"/>
              </a:rPr>
              <a:t>olmak</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üzere</a:t>
            </a:r>
            <a:r>
              <a:rPr lang="en-US" sz="2000" dirty="0">
                <a:solidFill>
                  <a:schemeClr val="tx1"/>
                </a:solidFill>
                <a:latin typeface="Book Antiqua" panose="02040602050305030304" pitchFamily="18" charset="0"/>
              </a:rPr>
              <a:t> 258 </a:t>
            </a:r>
            <a:r>
              <a:rPr lang="en-US" sz="2000" dirty="0" err="1">
                <a:solidFill>
                  <a:schemeClr val="tx1"/>
                </a:solidFill>
                <a:latin typeface="Book Antiqua" panose="02040602050305030304" pitchFamily="18" charset="0"/>
              </a:rPr>
              <a:t>tarımsal</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ürün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şirketine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ürünlerini</a:t>
            </a:r>
            <a:r>
              <a:rPr lang="en-US" sz="2000" dirty="0">
                <a:solidFill>
                  <a:schemeClr val="tx1"/>
                </a:solidFill>
                <a:latin typeface="Book Antiqua" panose="02040602050305030304" pitchFamily="18" charset="0"/>
              </a:rPr>
              <a:t> 55 </a:t>
            </a:r>
            <a:r>
              <a:rPr lang="en-US" sz="2000" dirty="0" err="1">
                <a:solidFill>
                  <a:schemeClr val="tx1"/>
                </a:solidFill>
                <a:latin typeface="Book Antiqua" panose="02040602050305030304" pitchFamily="18" charset="0"/>
              </a:rPr>
              <a:t>ülkeden</a:t>
            </a:r>
            <a:r>
              <a:rPr lang="en-US" sz="2000" dirty="0">
                <a:solidFill>
                  <a:schemeClr val="tx1"/>
                </a:solidFill>
                <a:latin typeface="Book Antiqua" panose="02040602050305030304" pitchFamily="18" charset="0"/>
              </a:rPr>
              <a:t> 600'den </a:t>
            </a:r>
            <a:r>
              <a:rPr lang="en-US" sz="2000" dirty="0" err="1">
                <a:solidFill>
                  <a:schemeClr val="tx1"/>
                </a:solidFill>
                <a:latin typeface="Book Antiqua" panose="02040602050305030304" pitchFamily="18" charset="0"/>
              </a:rPr>
              <a:t>fazla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uluslararası</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alıcıya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sergilemeleri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için</a:t>
            </a:r>
            <a:r>
              <a:rPr lang="en-US" sz="2000" dirty="0">
                <a:solidFill>
                  <a:schemeClr val="tx1"/>
                </a:solidFill>
                <a:latin typeface="Book Antiqua" panose="02040602050305030304" pitchFamily="18" charset="0"/>
              </a:rPr>
              <a:t> platform </a:t>
            </a:r>
            <a:r>
              <a:rPr lang="en-US" sz="2000" dirty="0" err="1" smtClean="0">
                <a:solidFill>
                  <a:schemeClr val="tx1"/>
                </a:solidFill>
                <a:latin typeface="Book Antiqua" panose="02040602050305030304" pitchFamily="18" charset="0"/>
              </a:rPr>
              <a:t>sağlanmıştır</a:t>
            </a:r>
            <a:endParaRPr lang="en-US" sz="2000" dirty="0">
              <a:solidFill>
                <a:schemeClr val="tx1"/>
              </a:solidFill>
              <a:latin typeface="Book Antiqua" panose="02040602050305030304" pitchFamily="18" charset="0"/>
            </a:endParaRPr>
          </a:p>
          <a:p>
            <a:pPr algn="just">
              <a:buFont typeface="Wingdings" panose="05000000000000000000" pitchFamily="2" charset="2"/>
              <a:buChar char="Ø"/>
            </a:pPr>
            <a:r>
              <a:rPr lang="en-US" sz="2000" dirty="0" smtClean="0">
                <a:solidFill>
                  <a:schemeClr val="tx1"/>
                </a:solidFill>
                <a:latin typeface="Book Antiqua" panose="02040602050305030304" pitchFamily="18" charset="0"/>
              </a:rPr>
              <a:t>5000</a:t>
            </a:r>
            <a:r>
              <a:rPr lang="en-US" sz="2000" dirty="0">
                <a:solidFill>
                  <a:schemeClr val="tx1"/>
                </a:solidFill>
                <a:latin typeface="Book Antiqua" panose="02040602050305030304" pitchFamily="18" charset="0"/>
              </a:rPr>
              <a:t>+ B2B </a:t>
            </a:r>
            <a:r>
              <a:rPr lang="en-US" sz="2000" dirty="0" err="1" smtClean="0">
                <a:solidFill>
                  <a:schemeClr val="tx1"/>
                </a:solidFill>
                <a:latin typeface="Book Antiqua" panose="02040602050305030304" pitchFamily="18" charset="0"/>
              </a:rPr>
              <a:t>toplantı</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gerçekleşmiş</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ve</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tahminlere</a:t>
            </a:r>
            <a:r>
              <a:rPr lang="en-US" sz="2000" dirty="0" smtClean="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göre</a:t>
            </a:r>
            <a:r>
              <a:rPr lang="en-US" sz="2000" dirty="0">
                <a:solidFill>
                  <a:schemeClr val="tx1"/>
                </a:solidFill>
                <a:latin typeface="Book Antiqua" panose="02040602050305030304" pitchFamily="18" charset="0"/>
              </a:rPr>
              <a:t> 410 </a:t>
            </a:r>
            <a:r>
              <a:rPr lang="en-US" sz="2000" dirty="0" err="1">
                <a:solidFill>
                  <a:schemeClr val="tx1"/>
                </a:solidFill>
                <a:latin typeface="Book Antiqua" panose="02040602050305030304" pitchFamily="18" charset="0"/>
              </a:rPr>
              <a:t>milyon</a:t>
            </a:r>
            <a:r>
              <a:rPr lang="en-US" sz="2000" dirty="0">
                <a:solidFill>
                  <a:schemeClr val="tx1"/>
                </a:solidFill>
                <a:latin typeface="Book Antiqua" panose="02040602050305030304" pitchFamily="18" charset="0"/>
              </a:rPr>
              <a:t> ABD </a:t>
            </a:r>
            <a:r>
              <a:rPr lang="en-US" sz="2000" dirty="0" err="1" smtClean="0">
                <a:solidFill>
                  <a:schemeClr val="tx1"/>
                </a:solidFill>
                <a:latin typeface="Book Antiqua" panose="02040602050305030304" pitchFamily="18" charset="0"/>
              </a:rPr>
              <a:t>Doları</a:t>
            </a:r>
            <a:r>
              <a:rPr lang="en-US" sz="2000" dirty="0" smtClean="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değerinde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iş</a:t>
            </a:r>
            <a:r>
              <a:rPr lang="en-US" sz="2000" dirty="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yaratmıştır</a:t>
            </a:r>
            <a:r>
              <a:rPr lang="en-US" sz="2000" dirty="0" smtClean="0">
                <a:solidFill>
                  <a:schemeClr val="tx1"/>
                </a:solidFill>
                <a:latin typeface="Book Antiqua" panose="02040602050305030304" pitchFamily="18" charset="0"/>
              </a:rPr>
              <a:t>.</a:t>
            </a:r>
            <a:endParaRPr lang="en-US" sz="2000" dirty="0">
              <a:solidFill>
                <a:schemeClr val="tx1"/>
              </a:solidFill>
              <a:latin typeface="Book Antiqua" panose="02040602050305030304" pitchFamily="18" charset="0"/>
            </a:endParaRPr>
          </a:p>
          <a:p>
            <a:pPr algn="just">
              <a:buFont typeface="Wingdings" panose="05000000000000000000" pitchFamily="2" charset="2"/>
              <a:buChar char="Ø"/>
            </a:pPr>
            <a:r>
              <a:rPr lang="en-US" sz="2000" dirty="0" smtClean="0">
                <a:solidFill>
                  <a:schemeClr val="tx1"/>
                </a:solidFill>
                <a:latin typeface="Book Antiqua" panose="02040602050305030304" pitchFamily="18" charset="0"/>
              </a:rPr>
              <a:t>10 </a:t>
            </a:r>
            <a:r>
              <a:rPr lang="en-US" sz="2000" dirty="0" err="1" smtClean="0">
                <a:solidFill>
                  <a:schemeClr val="tx1"/>
                </a:solidFill>
                <a:latin typeface="Book Antiqua" panose="02040602050305030304" pitchFamily="18" charset="0"/>
              </a:rPr>
              <a:t>adet</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mutabakat</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zaptı</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imzalanmıştır</a:t>
            </a:r>
            <a:r>
              <a:rPr lang="en-US" sz="2000" dirty="0" smtClean="0">
                <a:solidFill>
                  <a:schemeClr val="tx1"/>
                </a:solidFill>
                <a:latin typeface="Book Antiqua" panose="02040602050305030304" pitchFamily="18" charset="0"/>
              </a:rPr>
              <a:t>.</a:t>
            </a:r>
            <a:endParaRPr lang="en-US" sz="2000" dirty="0">
              <a:solidFill>
                <a:schemeClr val="tx1"/>
              </a:solidFill>
              <a:latin typeface="Book Antiqua" panose="02040602050305030304" pitchFamily="18" charset="0"/>
            </a:endParaRPr>
          </a:p>
          <a:p>
            <a:pPr algn="just">
              <a:buFont typeface="Wingdings" panose="05000000000000000000" pitchFamily="2" charset="2"/>
              <a:buChar char="Ø"/>
            </a:pPr>
            <a:r>
              <a:rPr lang="en-US" sz="2000" dirty="0" err="1" smtClean="0">
                <a:solidFill>
                  <a:schemeClr val="tx1"/>
                </a:solidFill>
                <a:latin typeface="Book Antiqua" panose="02040602050305030304" pitchFamily="18" charset="0"/>
              </a:rPr>
              <a:t>En</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büyük</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katılım</a:t>
            </a:r>
            <a:r>
              <a:rPr lang="en-US" sz="2000" dirty="0" smtClean="0">
                <a:solidFill>
                  <a:schemeClr val="tx1"/>
                </a:solidFill>
                <a:latin typeface="Book Antiqua" panose="02040602050305030304" pitchFamily="18" charset="0"/>
              </a:rPr>
              <a:t> 155 </a:t>
            </a:r>
            <a:r>
              <a:rPr lang="en-US" sz="2000" dirty="0" err="1" smtClean="0">
                <a:solidFill>
                  <a:schemeClr val="tx1"/>
                </a:solidFill>
                <a:latin typeface="Book Antiqua" panose="02040602050305030304" pitchFamily="18" charset="0"/>
              </a:rPr>
              <a:t>alıcı</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ile</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Çin’den</a:t>
            </a:r>
            <a:r>
              <a:rPr lang="en-US" sz="2000" dirty="0" err="1" smtClean="0">
                <a:solidFill>
                  <a:schemeClr val="tx1"/>
                </a:solidFill>
                <a:latin typeface="Book Antiqua" panose="02040602050305030304" pitchFamily="18" charset="0"/>
              </a:rPr>
              <a:t>dir</a:t>
            </a:r>
            <a:r>
              <a:rPr lang="en-US" sz="2000" dirty="0" smtClean="0">
                <a:solidFill>
                  <a:schemeClr val="tx1"/>
                </a:solidFill>
                <a:latin typeface="Book Antiqua" panose="02040602050305030304" pitchFamily="18" charset="0"/>
              </a:rPr>
              <a:t>.</a:t>
            </a:r>
          </a:p>
          <a:p>
            <a:pPr algn="just">
              <a:buFont typeface="Wingdings" panose="05000000000000000000" pitchFamily="2" charset="2"/>
              <a:buChar char="Ø"/>
            </a:pPr>
            <a:r>
              <a:rPr lang="en-US" sz="2000" dirty="0">
                <a:solidFill>
                  <a:schemeClr val="tx1"/>
                </a:solidFill>
                <a:latin typeface="Book Antiqua" panose="02040602050305030304" pitchFamily="18" charset="0"/>
              </a:rPr>
              <a:t>15 </a:t>
            </a:r>
            <a:r>
              <a:rPr lang="en-US" sz="2000" dirty="0" err="1" smtClean="0">
                <a:solidFill>
                  <a:schemeClr val="tx1"/>
                </a:solidFill>
                <a:latin typeface="Book Antiqua" panose="02040602050305030304" pitchFamily="18" charset="0"/>
              </a:rPr>
              <a:t>farklı</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otoriteden</a:t>
            </a:r>
            <a:r>
              <a:rPr lang="en-US" sz="2000" dirty="0" smtClean="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temsilciler</a:t>
            </a:r>
            <a:r>
              <a:rPr lang="en-US" sz="2000" dirty="0">
                <a:solidFill>
                  <a:schemeClr val="tx1"/>
                </a:solidFill>
                <a:latin typeface="Book Antiqua" panose="02040602050305030304" pitchFamily="18" charset="0"/>
              </a:rPr>
              <a:t>, SPS </a:t>
            </a:r>
            <a:r>
              <a:rPr lang="en-US" sz="2000" dirty="0" err="1">
                <a:solidFill>
                  <a:schemeClr val="tx1"/>
                </a:solidFill>
                <a:latin typeface="Book Antiqua" panose="02040602050305030304" pitchFamily="18" charset="0"/>
              </a:rPr>
              <a:t>ve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karantina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konularını</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görüşmek</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üzere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Pakistanlı</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muhataplarıyla</a:t>
            </a:r>
            <a:r>
              <a:rPr lang="en-US" sz="2000" dirty="0">
                <a:solidFill>
                  <a:schemeClr val="tx1"/>
                </a:solidFill>
                <a:latin typeface="Book Antiqua" panose="02040602050305030304" pitchFamily="18" charset="0"/>
              </a:rPr>
              <a:t> 26 </a:t>
            </a:r>
            <a:r>
              <a:rPr lang="en-US" sz="2000" dirty="0" err="1">
                <a:solidFill>
                  <a:schemeClr val="tx1"/>
                </a:solidFill>
                <a:latin typeface="Book Antiqua" panose="02040602050305030304" pitchFamily="18" charset="0"/>
              </a:rPr>
              <a:t>detaylı</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toplantı</a:t>
            </a:r>
            <a:r>
              <a:rPr lang="en-US" sz="2000" dirty="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gerçekleştirmiştir</a:t>
            </a:r>
            <a:r>
              <a:rPr lang="en-US" sz="2000" dirty="0" smtClean="0">
                <a:solidFill>
                  <a:schemeClr val="tx1"/>
                </a:solidFill>
                <a:latin typeface="Book Antiqua" panose="02040602050305030304" pitchFamily="18" charset="0"/>
              </a:rPr>
              <a:t>. </a:t>
            </a:r>
            <a:endParaRPr lang="en-US"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45207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Book Antiqua" panose="02040602050305030304" pitchFamily="18" charset="0"/>
              </a:rPr>
              <a:t>YEREL PAZARLAMA</a:t>
            </a:r>
            <a:endParaRPr lang="en-US"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718458" y="2612570"/>
            <a:ext cx="10802982" cy="3407229"/>
          </a:xfrm>
        </p:spPr>
        <p:txBody>
          <a:bodyPr/>
          <a:lstStyle/>
          <a:p>
            <a:r>
              <a:rPr lang="en-US" b="1" dirty="0">
                <a:latin typeface="Book Antiqua" panose="02040602050305030304" pitchFamily="18" charset="0"/>
              </a:rPr>
              <a:t>S.NO             </a:t>
            </a:r>
            <a:r>
              <a:rPr lang="en-US" b="1" dirty="0" smtClean="0">
                <a:latin typeface="Book Antiqua" panose="02040602050305030304" pitchFamily="18" charset="0"/>
              </a:rPr>
              <a:t>SEKTÖR                                                                            ŞİRKET SAYISI</a:t>
            </a:r>
            <a:endParaRPr lang="en-US" b="1" dirty="0">
              <a:latin typeface="Book Antiqua" panose="02040602050305030304" pitchFamily="18" charset="0"/>
            </a:endParaRPr>
          </a:p>
          <a:p>
            <a:endParaRPr lang="en-US" dirty="0"/>
          </a:p>
        </p:txBody>
      </p:sp>
      <p:pic>
        <p:nvPicPr>
          <p:cNvPr id="4" name="Content Placeholder 3"/>
          <p:cNvPicPr>
            <a:picLocks noChangeAspect="1"/>
          </p:cNvPicPr>
          <p:nvPr/>
        </p:nvPicPr>
        <p:blipFill rotWithShape="1">
          <a:blip r:embed="rId2"/>
          <a:srcRect t="9024" r="1014" b="6668"/>
          <a:stretch/>
        </p:blipFill>
        <p:spPr>
          <a:xfrm>
            <a:off x="838201" y="3043645"/>
            <a:ext cx="10408919" cy="3278777"/>
          </a:xfrm>
          <a:prstGeom prst="rect">
            <a:avLst/>
          </a:prstGeom>
        </p:spPr>
      </p:pic>
      <p:sp>
        <p:nvSpPr>
          <p:cNvPr id="5" name="Rectangle 4"/>
          <p:cNvSpPr/>
          <p:nvPr/>
        </p:nvSpPr>
        <p:spPr>
          <a:xfrm>
            <a:off x="4612847" y="6384165"/>
            <a:ext cx="5250155" cy="369332"/>
          </a:xfrm>
          <a:prstGeom prst="rect">
            <a:avLst/>
          </a:prstGeom>
        </p:spPr>
        <p:txBody>
          <a:bodyPr wrap="none">
            <a:spAutoFit/>
          </a:bodyPr>
          <a:lstStyle/>
          <a:p>
            <a:r>
              <a:rPr lang="en-US" b="1" dirty="0" smtClean="0">
                <a:latin typeface="Book Antiqua" panose="02040602050305030304" pitchFamily="18" charset="0"/>
              </a:rPr>
              <a:t>TOPLAM İHRACATÇI SAYISI                        258</a:t>
            </a:r>
            <a:endParaRPr lang="en-US" b="1" dirty="0">
              <a:latin typeface="Book Antiqua" panose="02040602050305030304" pitchFamily="18" charset="0"/>
            </a:endParaRPr>
          </a:p>
        </p:txBody>
      </p:sp>
    </p:spTree>
    <p:extLst>
      <p:ext uri="{BB962C8B-B14F-4D97-AF65-F5344CB8AC3E}">
        <p14:creationId xmlns:p14="http://schemas.microsoft.com/office/powerpoint/2010/main" val="278841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59159" y="1303452"/>
            <a:ext cx="3840480" cy="2468880"/>
          </a:xfrm>
          <a:prstGeom prst="rect">
            <a:avLst/>
          </a:prstGeom>
          <a:ln>
            <a:noFill/>
          </a:ln>
          <a:effectLst>
            <a:softEdge rad="112500"/>
          </a:effec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952032" y="1361356"/>
            <a:ext cx="3840480" cy="246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859159" y="4218424"/>
            <a:ext cx="3840480" cy="246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5843313" y="4229532"/>
            <a:ext cx="3840480" cy="246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372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Book Antiqua" panose="02040602050305030304" pitchFamily="18" charset="0"/>
              </a:rPr>
              <a:t>ULUSLARARASI PAZARLAMA</a:t>
            </a:r>
            <a:endParaRPr lang="en-US" b="1" dirty="0">
              <a:solidFill>
                <a:schemeClr val="bg1"/>
              </a:solidFill>
              <a:latin typeface="Book Antiqua" panose="02040602050305030304" pitchFamily="18" charset="0"/>
            </a:endParaRPr>
          </a:p>
        </p:txBody>
      </p:sp>
      <p:sp>
        <p:nvSpPr>
          <p:cNvPr id="4" name="Rectangle 3"/>
          <p:cNvSpPr/>
          <p:nvPr/>
        </p:nvSpPr>
        <p:spPr>
          <a:xfrm>
            <a:off x="1154954" y="2603500"/>
            <a:ext cx="9896224" cy="830997"/>
          </a:xfrm>
          <a:prstGeom prst="rect">
            <a:avLst/>
          </a:prstGeom>
        </p:spPr>
        <p:txBody>
          <a:bodyPr wrap="square">
            <a:spAutoFit/>
          </a:bodyPr>
          <a:lstStyle/>
          <a:p>
            <a:r>
              <a:rPr lang="en-US" sz="2400" dirty="0" err="1" smtClean="0">
                <a:latin typeface="Book Antiqua" panose="02040602050305030304" pitchFamily="18" charset="0"/>
              </a:rPr>
              <a:t>Fuara</a:t>
            </a:r>
            <a:r>
              <a:rPr lang="en-US" sz="2400" dirty="0" smtClean="0">
                <a:latin typeface="Book Antiqua" panose="02040602050305030304" pitchFamily="18" charset="0"/>
              </a:rPr>
              <a:t>, 55 </a:t>
            </a:r>
            <a:r>
              <a:rPr lang="en-US" sz="2400" dirty="0" err="1" smtClean="0">
                <a:latin typeface="Book Antiqua" panose="02040602050305030304" pitchFamily="18" charset="0"/>
              </a:rPr>
              <a:t>ülkeden</a:t>
            </a:r>
            <a:r>
              <a:rPr lang="en-US" sz="2400" dirty="0" smtClean="0">
                <a:latin typeface="Book Antiqua" panose="02040602050305030304" pitchFamily="18" charset="0"/>
              </a:rPr>
              <a:t> 650’nin </a:t>
            </a:r>
            <a:r>
              <a:rPr lang="en-US" sz="2400" dirty="0" err="1" smtClean="0">
                <a:latin typeface="Book Antiqua" panose="02040602050305030304" pitchFamily="18" charset="0"/>
              </a:rPr>
              <a:t>üstünde</a:t>
            </a:r>
            <a:r>
              <a:rPr lang="en-US" sz="2400" dirty="0" smtClean="0">
                <a:latin typeface="Book Antiqua" panose="02040602050305030304" pitchFamily="18" charset="0"/>
              </a:rPr>
              <a:t> </a:t>
            </a:r>
            <a:r>
              <a:rPr lang="en-US" sz="2400" dirty="0" err="1" smtClean="0">
                <a:latin typeface="Book Antiqua" panose="02040602050305030304" pitchFamily="18" charset="0"/>
              </a:rPr>
              <a:t>uluslararası</a:t>
            </a:r>
            <a:r>
              <a:rPr lang="en-US" sz="2400" dirty="0" smtClean="0">
                <a:latin typeface="Book Antiqua" panose="02040602050305030304" pitchFamily="18" charset="0"/>
              </a:rPr>
              <a:t> </a:t>
            </a:r>
            <a:r>
              <a:rPr lang="en-US" sz="2400" dirty="0" err="1" smtClean="0">
                <a:latin typeface="Book Antiqua" panose="02040602050305030304" pitchFamily="18" charset="0"/>
              </a:rPr>
              <a:t>alıcı</a:t>
            </a:r>
            <a:r>
              <a:rPr lang="en-US" sz="2400" dirty="0" smtClean="0">
                <a:latin typeface="Book Antiqua" panose="02040602050305030304" pitchFamily="18" charset="0"/>
              </a:rPr>
              <a:t> </a:t>
            </a:r>
            <a:r>
              <a:rPr lang="en-US" sz="2400" dirty="0" err="1" smtClean="0">
                <a:latin typeface="Book Antiqua" panose="02040602050305030304" pitchFamily="18" charset="0"/>
              </a:rPr>
              <a:t>katılmıştır</a:t>
            </a:r>
            <a:r>
              <a:rPr lang="en-US" sz="2400" dirty="0" smtClean="0">
                <a:latin typeface="Book Antiqua" panose="02040602050305030304" pitchFamily="18" charset="0"/>
              </a:rPr>
              <a:t>.</a:t>
            </a:r>
            <a:endParaRPr lang="en-US" sz="2400" dirty="0">
              <a:latin typeface="Book Antiqua" panose="02040602050305030304" pitchFamily="18" charset="0"/>
            </a:endParaRPr>
          </a:p>
          <a:p>
            <a:endParaRPr lang="en-US" sz="2400" dirty="0">
              <a:latin typeface="Book Antiqua" panose="0204060205030503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21318010"/>
              </p:ext>
            </p:extLst>
          </p:nvPr>
        </p:nvGraphicFramePr>
        <p:xfrm>
          <a:off x="3129280" y="3266924"/>
          <a:ext cx="5418666" cy="296672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tblGrid>
              <a:tr h="370840">
                <a:tc>
                  <a:txBody>
                    <a:bodyPr/>
                    <a:lstStyle/>
                    <a:p>
                      <a:r>
                        <a:rPr lang="en-US" dirty="0" err="1" smtClean="0"/>
                        <a:t>Bölge</a:t>
                      </a:r>
                      <a:endParaRPr lang="en-US" dirty="0"/>
                    </a:p>
                  </a:txBody>
                  <a:tcPr/>
                </a:tc>
                <a:tc>
                  <a:txBody>
                    <a:bodyPr/>
                    <a:lstStyle/>
                    <a:p>
                      <a:r>
                        <a:rPr lang="en-US" dirty="0" err="1" smtClean="0"/>
                        <a:t>Alıcı</a:t>
                      </a:r>
                      <a:r>
                        <a:rPr lang="en-US" dirty="0" smtClean="0"/>
                        <a:t> </a:t>
                      </a:r>
                      <a:r>
                        <a:rPr lang="en-US" dirty="0" err="1" smtClean="0"/>
                        <a:t>sayısı</a:t>
                      </a:r>
                      <a:endParaRPr lang="en-US" dirty="0"/>
                    </a:p>
                  </a:txBody>
                  <a:tcPr/>
                </a:tc>
                <a:extLst>
                  <a:ext uri="{0D108BD9-81ED-4DB2-BD59-A6C34878D82A}">
                    <a16:rowId xmlns:a16="http://schemas.microsoft.com/office/drawing/2014/main" val="10000"/>
                  </a:ext>
                </a:extLst>
              </a:tr>
              <a:tr h="370840">
                <a:tc>
                  <a:txBody>
                    <a:bodyPr/>
                    <a:lstStyle/>
                    <a:p>
                      <a:r>
                        <a:rPr lang="en-US" dirty="0" err="1" smtClean="0"/>
                        <a:t>Afrika</a:t>
                      </a:r>
                      <a:endParaRPr lang="en-US" dirty="0"/>
                    </a:p>
                  </a:txBody>
                  <a:tcPr/>
                </a:tc>
                <a:tc>
                  <a:txBody>
                    <a:bodyPr/>
                    <a:lstStyle/>
                    <a:p>
                      <a:pPr>
                        <a:buFont typeface="Wingdings" panose="05000000000000000000" pitchFamily="2" charset="2"/>
                        <a:buNone/>
                      </a:pPr>
                      <a:r>
                        <a:rPr lang="en-US" sz="1800" dirty="0">
                          <a:latin typeface="Book Antiqua" panose="02040602050305030304" pitchFamily="18" charset="0"/>
                        </a:rPr>
                        <a:t>142</a:t>
                      </a:r>
                    </a:p>
                  </a:txBody>
                  <a:tcPr/>
                </a:tc>
                <a:extLst>
                  <a:ext uri="{0D108BD9-81ED-4DB2-BD59-A6C34878D82A}">
                    <a16:rowId xmlns:a16="http://schemas.microsoft.com/office/drawing/2014/main" val="10001"/>
                  </a:ext>
                </a:extLst>
              </a:tr>
              <a:tr h="370840">
                <a:tc>
                  <a:txBody>
                    <a:bodyPr/>
                    <a:lstStyle/>
                    <a:p>
                      <a:r>
                        <a:rPr lang="en-US" dirty="0" err="1" smtClean="0"/>
                        <a:t>Asya</a:t>
                      </a:r>
                      <a:endParaRPr lang="en-US" dirty="0"/>
                    </a:p>
                  </a:txBody>
                  <a:tcPr/>
                </a:tc>
                <a:tc>
                  <a:txBody>
                    <a:bodyPr/>
                    <a:lstStyle/>
                    <a:p>
                      <a:r>
                        <a:rPr lang="en-US" dirty="0"/>
                        <a:t>265</a:t>
                      </a:r>
                    </a:p>
                  </a:txBody>
                  <a:tcPr/>
                </a:tc>
                <a:extLst>
                  <a:ext uri="{0D108BD9-81ED-4DB2-BD59-A6C34878D82A}">
                    <a16:rowId xmlns:a16="http://schemas.microsoft.com/office/drawing/2014/main" val="10002"/>
                  </a:ext>
                </a:extLst>
              </a:tr>
              <a:tr h="370840">
                <a:tc>
                  <a:txBody>
                    <a:bodyPr/>
                    <a:lstStyle/>
                    <a:p>
                      <a:r>
                        <a:rPr lang="en-US" dirty="0" err="1" smtClean="0"/>
                        <a:t>Avrupa</a:t>
                      </a:r>
                      <a:endParaRPr lang="en-US" dirty="0"/>
                    </a:p>
                  </a:txBody>
                  <a:tcPr/>
                </a:tc>
                <a:tc>
                  <a:txBody>
                    <a:bodyPr/>
                    <a:lstStyle/>
                    <a:p>
                      <a:r>
                        <a:rPr lang="en-US" dirty="0"/>
                        <a:t>74</a:t>
                      </a:r>
                    </a:p>
                  </a:txBody>
                  <a:tcPr/>
                </a:tc>
                <a:extLst>
                  <a:ext uri="{0D108BD9-81ED-4DB2-BD59-A6C34878D82A}">
                    <a16:rowId xmlns:a16="http://schemas.microsoft.com/office/drawing/2014/main" val="10003"/>
                  </a:ext>
                </a:extLst>
              </a:tr>
              <a:tr h="370840">
                <a:tc>
                  <a:txBody>
                    <a:bodyPr/>
                    <a:lstStyle/>
                    <a:p>
                      <a:r>
                        <a:rPr lang="en-US" dirty="0" smtClean="0"/>
                        <a:t>Amerika</a:t>
                      </a:r>
                      <a:endParaRPr lang="en-US" dirty="0"/>
                    </a:p>
                  </a:txBody>
                  <a:tcPr/>
                </a:tc>
                <a:tc>
                  <a:txBody>
                    <a:bodyPr/>
                    <a:lstStyle/>
                    <a:p>
                      <a:r>
                        <a:rPr lang="en-US" dirty="0"/>
                        <a:t>27</a:t>
                      </a:r>
                    </a:p>
                  </a:txBody>
                  <a:tcPr/>
                </a:tc>
                <a:extLst>
                  <a:ext uri="{0D108BD9-81ED-4DB2-BD59-A6C34878D82A}">
                    <a16:rowId xmlns:a16="http://schemas.microsoft.com/office/drawing/2014/main" val="10004"/>
                  </a:ext>
                </a:extLst>
              </a:tr>
              <a:tr h="370840">
                <a:tc>
                  <a:txBody>
                    <a:bodyPr/>
                    <a:lstStyle/>
                    <a:p>
                      <a:r>
                        <a:rPr lang="en-US" dirty="0" err="1" smtClean="0"/>
                        <a:t>Orta</a:t>
                      </a:r>
                      <a:r>
                        <a:rPr lang="en-US" dirty="0" smtClean="0"/>
                        <a:t> </a:t>
                      </a:r>
                      <a:r>
                        <a:rPr lang="en-US" dirty="0" err="1" smtClean="0"/>
                        <a:t>Doğu</a:t>
                      </a:r>
                      <a:endParaRPr lang="en-US" dirty="0"/>
                    </a:p>
                  </a:txBody>
                  <a:tcPr/>
                </a:tc>
                <a:tc>
                  <a:txBody>
                    <a:bodyPr/>
                    <a:lstStyle/>
                    <a:p>
                      <a:r>
                        <a:rPr lang="en-US" dirty="0"/>
                        <a:t>75</a:t>
                      </a:r>
                    </a:p>
                  </a:txBody>
                  <a:tcPr/>
                </a:tc>
                <a:extLst>
                  <a:ext uri="{0D108BD9-81ED-4DB2-BD59-A6C34878D82A}">
                    <a16:rowId xmlns:a16="http://schemas.microsoft.com/office/drawing/2014/main" val="10005"/>
                  </a:ext>
                </a:extLst>
              </a:tr>
              <a:tr h="370840">
                <a:tc>
                  <a:txBody>
                    <a:bodyPr/>
                    <a:lstStyle/>
                    <a:p>
                      <a:r>
                        <a:rPr lang="en-US" dirty="0"/>
                        <a:t>CARs</a:t>
                      </a:r>
                    </a:p>
                  </a:txBody>
                  <a:tcPr/>
                </a:tc>
                <a:tc>
                  <a:txBody>
                    <a:bodyPr/>
                    <a:lstStyle/>
                    <a:p>
                      <a:r>
                        <a:rPr lang="en-US" dirty="0"/>
                        <a:t>51</a:t>
                      </a:r>
                    </a:p>
                  </a:txBody>
                  <a:tcPr/>
                </a:tc>
                <a:extLst>
                  <a:ext uri="{0D108BD9-81ED-4DB2-BD59-A6C34878D82A}">
                    <a16:rowId xmlns:a16="http://schemas.microsoft.com/office/drawing/2014/main" val="10006"/>
                  </a:ext>
                </a:extLst>
              </a:tr>
              <a:tr h="370840">
                <a:tc>
                  <a:txBody>
                    <a:bodyPr/>
                    <a:lstStyle/>
                    <a:p>
                      <a:r>
                        <a:rPr lang="en-US" dirty="0"/>
                        <a:t>ASIAN</a:t>
                      </a:r>
                    </a:p>
                  </a:txBody>
                  <a:tcPr/>
                </a:tc>
                <a:tc>
                  <a:txBody>
                    <a:bodyPr/>
                    <a:lstStyle/>
                    <a:p>
                      <a:r>
                        <a:rPr lang="en-US" dirty="0"/>
                        <a:t>51</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87158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Book Antiqua" panose="02040602050305030304" pitchFamily="18" charset="0"/>
              </a:rPr>
              <a:t>DÜNYA MUTFAĞI GÖSTERİLERİ</a:t>
            </a:r>
            <a:endParaRPr lang="en-US"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1154954" y="2603499"/>
            <a:ext cx="9883160" cy="3993243"/>
          </a:xfrm>
        </p:spPr>
        <p:txBody>
          <a:bodyPr>
            <a:normAutofit/>
          </a:bodyPr>
          <a:lstStyle/>
          <a:p>
            <a:endParaRPr lang="en-US" dirty="0" smtClean="0"/>
          </a:p>
          <a:p>
            <a:r>
              <a:rPr lang="en-US" dirty="0" err="1" smtClean="0"/>
              <a:t>Etkinlikte</a:t>
            </a:r>
            <a:r>
              <a:rPr lang="en-US" dirty="0" smtClean="0"/>
              <a:t>, </a:t>
            </a:r>
            <a:r>
              <a:rPr lang="en-US" dirty="0" err="1"/>
              <a:t>dünyanın</a:t>
            </a:r>
            <a:r>
              <a:rPr lang="en-US" dirty="0"/>
              <a:t> </a:t>
            </a:r>
            <a:r>
              <a:rPr lang="en-US" dirty="0" err="1"/>
              <a:t>dört</a:t>
            </a:r>
            <a:r>
              <a:rPr lang="en-US" dirty="0"/>
              <a:t> </a:t>
            </a:r>
            <a:r>
              <a:rPr lang="en-US" dirty="0" err="1"/>
              <a:t>bir</a:t>
            </a:r>
            <a:r>
              <a:rPr lang="en-US" dirty="0"/>
              <a:t> </a:t>
            </a:r>
            <a:r>
              <a:rPr lang="en-US" dirty="0" err="1"/>
              <a:t>yanından</a:t>
            </a:r>
            <a:r>
              <a:rPr lang="en-US" dirty="0"/>
              <a:t> </a:t>
            </a:r>
            <a:r>
              <a:rPr lang="en-US" dirty="0" err="1"/>
              <a:t>gelen</a:t>
            </a:r>
            <a:r>
              <a:rPr lang="en-US" dirty="0"/>
              <a:t> </a:t>
            </a:r>
            <a:r>
              <a:rPr lang="en-US" dirty="0" err="1"/>
              <a:t>ünlü</a:t>
            </a:r>
            <a:r>
              <a:rPr lang="en-US" dirty="0"/>
              <a:t> </a:t>
            </a:r>
            <a:r>
              <a:rPr lang="en-US" dirty="0" err="1"/>
              <a:t>şeflerin</a:t>
            </a:r>
            <a:r>
              <a:rPr lang="en-US" dirty="0"/>
              <a:t> </a:t>
            </a:r>
            <a:r>
              <a:rPr lang="en-US" dirty="0" err="1"/>
              <a:t>katılımıyla</a:t>
            </a:r>
            <a:r>
              <a:rPr lang="en-US" dirty="0"/>
              <a:t> </a:t>
            </a:r>
            <a:r>
              <a:rPr lang="en-US" dirty="0" err="1" smtClean="0"/>
              <a:t>Pakistan’da</a:t>
            </a:r>
            <a:r>
              <a:rPr lang="en-US" dirty="0" smtClean="0"/>
              <a:t> </a:t>
            </a:r>
            <a:r>
              <a:rPr lang="en-US" dirty="0" err="1" smtClean="0"/>
              <a:t>yetiştirilen</a:t>
            </a:r>
            <a:r>
              <a:rPr lang="en-US" dirty="0" smtClean="0"/>
              <a:t> </a:t>
            </a:r>
            <a:r>
              <a:rPr lang="en-US" dirty="0" err="1" smtClean="0"/>
              <a:t>ürünlerin</a:t>
            </a:r>
            <a:r>
              <a:rPr lang="en-US" dirty="0" smtClean="0"/>
              <a:t> </a:t>
            </a:r>
            <a:r>
              <a:rPr lang="en-US" dirty="0" err="1" smtClean="0"/>
              <a:t>füzyonu</a:t>
            </a:r>
            <a:r>
              <a:rPr lang="en-US" dirty="0" smtClean="0"/>
              <a:t>, </a:t>
            </a:r>
            <a:r>
              <a:rPr lang="en-US" dirty="0" err="1" smtClean="0"/>
              <a:t>uluslararası</a:t>
            </a:r>
            <a:r>
              <a:rPr lang="en-US" dirty="0" smtClean="0"/>
              <a:t> </a:t>
            </a:r>
            <a:r>
              <a:rPr lang="en-US" dirty="0" err="1"/>
              <a:t>mutfak</a:t>
            </a:r>
            <a:r>
              <a:rPr lang="en-US" dirty="0"/>
              <a:t> </a:t>
            </a:r>
            <a:r>
              <a:rPr lang="en-US" dirty="0" err="1"/>
              <a:t>teknikleriyle</a:t>
            </a:r>
            <a:r>
              <a:rPr lang="en-US" dirty="0"/>
              <a:t> </a:t>
            </a:r>
            <a:r>
              <a:rPr lang="en-US" dirty="0" err="1" smtClean="0"/>
              <a:t>sergilendi</a:t>
            </a:r>
            <a:r>
              <a:rPr lang="en-US" dirty="0" smtClean="0"/>
              <a:t>.</a:t>
            </a:r>
          </a:p>
          <a:p>
            <a:r>
              <a:rPr lang="en-US" dirty="0" smtClean="0"/>
              <a:t>Pakistan </a:t>
            </a:r>
            <a:r>
              <a:rPr lang="en-US" dirty="0" err="1"/>
              <a:t>lezzetlerini</a:t>
            </a:r>
            <a:r>
              <a:rPr lang="en-US" dirty="0"/>
              <a:t> </a:t>
            </a:r>
            <a:r>
              <a:rPr lang="en-US" dirty="0" err="1" smtClean="0"/>
              <a:t>dünya</a:t>
            </a:r>
            <a:r>
              <a:rPr lang="en-US" dirty="0" smtClean="0"/>
              <a:t> </a:t>
            </a:r>
            <a:r>
              <a:rPr lang="en-US" dirty="0" err="1" smtClean="0"/>
              <a:t>mutfağı</a:t>
            </a:r>
            <a:r>
              <a:rPr lang="en-US" dirty="0" smtClean="0"/>
              <a:t> </a:t>
            </a:r>
            <a:r>
              <a:rPr lang="en-US" dirty="0" err="1" smtClean="0"/>
              <a:t>ile</a:t>
            </a:r>
            <a:r>
              <a:rPr lang="en-US" dirty="0" smtClean="0"/>
              <a:t> </a:t>
            </a:r>
            <a:r>
              <a:rPr lang="en-US" dirty="0" err="1" smtClean="0"/>
              <a:t>harmanlamanın</a:t>
            </a:r>
            <a:r>
              <a:rPr lang="en-US" dirty="0" smtClean="0"/>
              <a:t> </a:t>
            </a:r>
            <a:r>
              <a:rPr lang="en-US" dirty="0" err="1"/>
              <a:t>sonsuz</a:t>
            </a:r>
            <a:r>
              <a:rPr lang="en-US" dirty="0"/>
              <a:t> </a:t>
            </a:r>
            <a:r>
              <a:rPr lang="en-US" dirty="0" err="1"/>
              <a:t>olanaklarını</a:t>
            </a:r>
            <a:r>
              <a:rPr lang="en-US" dirty="0"/>
              <a:t> </a:t>
            </a:r>
            <a:r>
              <a:rPr lang="en-US" dirty="0" err="1"/>
              <a:t>gözler</a:t>
            </a:r>
            <a:r>
              <a:rPr lang="en-US" dirty="0"/>
              <a:t> </a:t>
            </a:r>
            <a:r>
              <a:rPr lang="en-US" dirty="0" err="1"/>
              <a:t>önüne</a:t>
            </a:r>
            <a:r>
              <a:rPr lang="en-US" dirty="0"/>
              <a:t> </a:t>
            </a:r>
            <a:r>
              <a:rPr lang="en-US" dirty="0" err="1"/>
              <a:t>seren</a:t>
            </a:r>
            <a:r>
              <a:rPr lang="en-US" dirty="0"/>
              <a:t> </a:t>
            </a:r>
            <a:r>
              <a:rPr lang="en-US" dirty="0" err="1"/>
              <a:t>nefis</a:t>
            </a:r>
            <a:r>
              <a:rPr lang="en-US" dirty="0"/>
              <a:t> </a:t>
            </a:r>
            <a:r>
              <a:rPr lang="en-US" dirty="0" err="1"/>
              <a:t>bir</a:t>
            </a:r>
            <a:r>
              <a:rPr lang="en-US" dirty="0"/>
              <a:t> </a:t>
            </a:r>
            <a:r>
              <a:rPr lang="en-US" dirty="0" err="1"/>
              <a:t>yolculuktu</a:t>
            </a:r>
            <a:r>
              <a:rPr lang="en-US" dirty="0" smtClean="0"/>
              <a:t>.</a:t>
            </a:r>
          </a:p>
          <a:p>
            <a:r>
              <a:rPr lang="en-US" dirty="0" smtClean="0"/>
              <a:t>Bu </a:t>
            </a:r>
            <a:r>
              <a:rPr lang="en-US" dirty="0" err="1"/>
              <a:t>olağanüstü</a:t>
            </a:r>
            <a:r>
              <a:rPr lang="en-US" dirty="0"/>
              <a:t> </a:t>
            </a:r>
            <a:r>
              <a:rPr lang="en-US" dirty="0" err="1" smtClean="0"/>
              <a:t>etkinlik</a:t>
            </a:r>
            <a:r>
              <a:rPr lang="en-US" dirty="0" smtClean="0"/>
              <a:t>, </a:t>
            </a:r>
            <a:r>
              <a:rPr lang="en-US" dirty="0"/>
              <a:t>500 </a:t>
            </a:r>
            <a:r>
              <a:rPr lang="en-US" dirty="0" err="1"/>
              <a:t>uluslararası</a:t>
            </a:r>
            <a:r>
              <a:rPr lang="en-US" dirty="0"/>
              <a:t> </a:t>
            </a:r>
            <a:r>
              <a:rPr lang="en-US" dirty="0" err="1" smtClean="0"/>
              <a:t>heyet</a:t>
            </a:r>
            <a:r>
              <a:rPr lang="en-US" dirty="0" smtClean="0"/>
              <a:t> </a:t>
            </a:r>
            <a:r>
              <a:rPr lang="en-US" dirty="0" err="1" smtClean="0"/>
              <a:t>ve</a:t>
            </a:r>
            <a:r>
              <a:rPr lang="en-US" dirty="0" smtClean="0"/>
              <a:t> 400 </a:t>
            </a:r>
            <a:r>
              <a:rPr lang="en-US" dirty="0" err="1" smtClean="0"/>
              <a:t>satış&amp;pazarlama</a:t>
            </a:r>
            <a:r>
              <a:rPr lang="en-US" dirty="0" smtClean="0"/>
              <a:t> </a:t>
            </a:r>
            <a:r>
              <a:rPr lang="en-US" dirty="0" err="1" smtClean="0"/>
              <a:t>uzmanı</a:t>
            </a:r>
            <a:r>
              <a:rPr lang="en-US" dirty="0" smtClean="0"/>
              <a:t>, </a:t>
            </a:r>
            <a:r>
              <a:rPr lang="en-US" dirty="0" err="1" smtClean="0"/>
              <a:t>üst</a:t>
            </a:r>
            <a:r>
              <a:rPr lang="en-US" dirty="0" smtClean="0"/>
              <a:t> </a:t>
            </a:r>
            <a:r>
              <a:rPr lang="en-US" dirty="0" err="1"/>
              <a:t>düzey</a:t>
            </a:r>
            <a:r>
              <a:rPr lang="en-US" dirty="0"/>
              <a:t> </a:t>
            </a:r>
            <a:r>
              <a:rPr lang="en-US" dirty="0" err="1" smtClean="0"/>
              <a:t>yönetici</a:t>
            </a:r>
            <a:r>
              <a:rPr lang="en-US" dirty="0" smtClean="0"/>
              <a:t>, </a:t>
            </a:r>
            <a:r>
              <a:rPr lang="en-US" dirty="0" err="1" smtClean="0"/>
              <a:t>hükümet</a:t>
            </a:r>
            <a:r>
              <a:rPr lang="en-US" dirty="0" smtClean="0"/>
              <a:t> </a:t>
            </a:r>
            <a:r>
              <a:rPr lang="en-US" dirty="0" err="1"/>
              <a:t>yetkilileri</a:t>
            </a:r>
            <a:r>
              <a:rPr lang="en-US" dirty="0"/>
              <a:t>, </a:t>
            </a:r>
            <a:r>
              <a:rPr lang="en-US" dirty="0" err="1"/>
              <a:t>ünlüler</a:t>
            </a:r>
            <a:r>
              <a:rPr lang="en-US" dirty="0"/>
              <a:t>, blog </a:t>
            </a:r>
            <a:r>
              <a:rPr lang="en-US" dirty="0" err="1"/>
              <a:t>yazarları</a:t>
            </a:r>
            <a:r>
              <a:rPr lang="en-US" dirty="0"/>
              <a:t> </a:t>
            </a:r>
            <a:r>
              <a:rPr lang="en-US" dirty="0" err="1"/>
              <a:t>ve</a:t>
            </a:r>
            <a:r>
              <a:rPr lang="en-US" dirty="0"/>
              <a:t> </a:t>
            </a:r>
            <a:r>
              <a:rPr lang="en-US" dirty="0" err="1"/>
              <a:t>mutfak</a:t>
            </a:r>
            <a:r>
              <a:rPr lang="en-US" dirty="0"/>
              <a:t> </a:t>
            </a:r>
            <a:r>
              <a:rPr lang="en-US" dirty="0" err="1"/>
              <a:t>meraklılarından</a:t>
            </a:r>
            <a:r>
              <a:rPr lang="en-US" dirty="0"/>
              <a:t> </a:t>
            </a:r>
            <a:r>
              <a:rPr lang="en-US" dirty="0" err="1"/>
              <a:t>oluşan</a:t>
            </a:r>
            <a:r>
              <a:rPr lang="en-US" dirty="0"/>
              <a:t> </a:t>
            </a:r>
            <a:r>
              <a:rPr lang="en-US" dirty="0" err="1"/>
              <a:t>geniş</a:t>
            </a:r>
            <a:r>
              <a:rPr lang="en-US" dirty="0"/>
              <a:t> </a:t>
            </a:r>
            <a:r>
              <a:rPr lang="en-US" dirty="0" err="1"/>
              <a:t>bir</a:t>
            </a:r>
            <a:r>
              <a:rPr lang="en-US" dirty="0"/>
              <a:t> </a:t>
            </a:r>
            <a:r>
              <a:rPr lang="en-US" dirty="0" err="1"/>
              <a:t>kitleyi</a:t>
            </a:r>
            <a:r>
              <a:rPr lang="en-US" dirty="0"/>
              <a:t> </a:t>
            </a:r>
            <a:r>
              <a:rPr lang="en-US" dirty="0" err="1"/>
              <a:t>kendine</a:t>
            </a:r>
            <a:r>
              <a:rPr lang="en-US" dirty="0"/>
              <a:t> </a:t>
            </a:r>
            <a:r>
              <a:rPr lang="en-US" dirty="0" err="1"/>
              <a:t>çekti</a:t>
            </a:r>
            <a:r>
              <a:rPr lang="en-US" dirty="0"/>
              <a:t>. </a:t>
            </a:r>
            <a:endParaRPr lang="en-US" dirty="0" smtClean="0"/>
          </a:p>
          <a:p>
            <a:r>
              <a:rPr lang="en-US" dirty="0" err="1" smtClean="0"/>
              <a:t>Katılımcılar</a:t>
            </a:r>
            <a:r>
              <a:rPr lang="en-US" dirty="0" smtClean="0"/>
              <a:t> </a:t>
            </a:r>
            <a:r>
              <a:rPr lang="en-US" dirty="0" err="1"/>
              <a:t>üç</a:t>
            </a:r>
            <a:r>
              <a:rPr lang="en-US" dirty="0"/>
              <a:t> </a:t>
            </a:r>
            <a:r>
              <a:rPr lang="en-US" dirty="0" err="1"/>
              <a:t>gün</a:t>
            </a:r>
            <a:r>
              <a:rPr lang="en-US" dirty="0"/>
              <a:t> </a:t>
            </a:r>
            <a:r>
              <a:rPr lang="en-US" dirty="0" err="1"/>
              <a:t>boyunca</a:t>
            </a:r>
            <a:r>
              <a:rPr lang="en-US" dirty="0"/>
              <a:t> </a:t>
            </a:r>
            <a:r>
              <a:rPr lang="en-US" dirty="0" err="1"/>
              <a:t>bir</a:t>
            </a:r>
            <a:r>
              <a:rPr lang="en-US" dirty="0"/>
              <a:t> </a:t>
            </a:r>
            <a:r>
              <a:rPr lang="en-US" dirty="0" err="1"/>
              <a:t>dizi</a:t>
            </a:r>
            <a:r>
              <a:rPr lang="en-US" dirty="0"/>
              <a:t> </a:t>
            </a:r>
            <a:r>
              <a:rPr lang="en-US" dirty="0" err="1"/>
              <a:t>yemeği</a:t>
            </a:r>
            <a:r>
              <a:rPr lang="en-US" dirty="0"/>
              <a:t> </a:t>
            </a:r>
            <a:r>
              <a:rPr lang="en-US" dirty="0" err="1"/>
              <a:t>deneyimleme</a:t>
            </a:r>
            <a:r>
              <a:rPr lang="en-US" dirty="0"/>
              <a:t> </a:t>
            </a:r>
            <a:r>
              <a:rPr lang="en-US" dirty="0" err="1"/>
              <a:t>ve</a:t>
            </a:r>
            <a:r>
              <a:rPr lang="en-US" dirty="0"/>
              <a:t> her </a:t>
            </a:r>
            <a:r>
              <a:rPr lang="en-US" dirty="0" err="1"/>
              <a:t>biri</a:t>
            </a:r>
            <a:r>
              <a:rPr lang="en-US" dirty="0"/>
              <a:t> </a:t>
            </a:r>
            <a:r>
              <a:rPr lang="en-US" dirty="0" err="1"/>
              <a:t>benzersiz</a:t>
            </a:r>
            <a:r>
              <a:rPr lang="en-US" dirty="0"/>
              <a:t> </a:t>
            </a:r>
            <a:r>
              <a:rPr lang="en-US" dirty="0" err="1"/>
              <a:t>bir</a:t>
            </a:r>
            <a:r>
              <a:rPr lang="en-US" dirty="0"/>
              <a:t> </a:t>
            </a:r>
            <a:r>
              <a:rPr lang="en-US" dirty="0" err="1"/>
              <a:t>tarif</a:t>
            </a:r>
            <a:r>
              <a:rPr lang="en-US" dirty="0"/>
              <a:t> </a:t>
            </a:r>
            <a:r>
              <a:rPr lang="en-US" dirty="0" err="1"/>
              <a:t>içeren</a:t>
            </a:r>
            <a:r>
              <a:rPr lang="en-US" dirty="0"/>
              <a:t> 10 </a:t>
            </a:r>
            <a:r>
              <a:rPr lang="en-US" dirty="0" err="1"/>
              <a:t>ustalık</a:t>
            </a:r>
            <a:r>
              <a:rPr lang="en-US" dirty="0"/>
              <a:t> </a:t>
            </a:r>
            <a:r>
              <a:rPr lang="en-US" dirty="0" err="1" smtClean="0"/>
              <a:t>klasmanına</a:t>
            </a:r>
            <a:r>
              <a:rPr lang="en-US" dirty="0" smtClean="0"/>
              <a:t> </a:t>
            </a:r>
            <a:r>
              <a:rPr lang="en-US" dirty="0" err="1" smtClean="0"/>
              <a:t>katılma</a:t>
            </a:r>
            <a:r>
              <a:rPr lang="en-US" dirty="0" smtClean="0"/>
              <a:t> </a:t>
            </a:r>
            <a:r>
              <a:rPr lang="en-US" dirty="0" err="1"/>
              <a:t>ayrıcalığına</a:t>
            </a:r>
            <a:r>
              <a:rPr lang="en-US" dirty="0"/>
              <a:t> </a:t>
            </a:r>
            <a:r>
              <a:rPr lang="en-US" dirty="0" err="1"/>
              <a:t>sahip</a:t>
            </a:r>
            <a:r>
              <a:rPr lang="en-US" dirty="0"/>
              <a:t> </a:t>
            </a:r>
            <a:r>
              <a:rPr lang="en-US" dirty="0" err="1"/>
              <a:t>oldu</a:t>
            </a:r>
            <a:r>
              <a:rPr lang="en-US" dirty="0"/>
              <a:t>.</a:t>
            </a:r>
            <a:endParaRPr lang="en-US" dirty="0"/>
          </a:p>
        </p:txBody>
      </p:sp>
    </p:spTree>
    <p:extLst>
      <p:ext uri="{BB962C8B-B14F-4D97-AF65-F5344CB8AC3E}">
        <p14:creationId xmlns:p14="http://schemas.microsoft.com/office/powerpoint/2010/main" val="337709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Book Antiqua" panose="02040602050305030304" pitchFamily="18" charset="0"/>
              </a:rPr>
              <a:t>TARIMSAL YATIRIM KONFERANSI</a:t>
            </a:r>
            <a:endParaRPr lang="en-US" b="1"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1154954" y="2603500"/>
            <a:ext cx="10248920" cy="3416300"/>
          </a:xfrm>
        </p:spPr>
        <p:txBody>
          <a:bodyPr>
            <a:normAutofit/>
          </a:bodyPr>
          <a:lstStyle/>
          <a:p>
            <a:pPr algn="just">
              <a:buFont typeface="Wingdings" panose="05000000000000000000" pitchFamily="2" charset="2"/>
              <a:buChar char="Ø"/>
            </a:pPr>
            <a:r>
              <a:rPr lang="en-US" sz="2000" dirty="0" err="1">
                <a:solidFill>
                  <a:schemeClr val="tx1"/>
                </a:solidFill>
                <a:latin typeface="Book Antiqua" panose="02040602050305030304" pitchFamily="18" charset="0"/>
              </a:rPr>
              <a:t>Birinci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Uluslararası</a:t>
            </a:r>
            <a:r>
              <a:rPr lang="en-US" sz="2000" dirty="0">
                <a:solidFill>
                  <a:schemeClr val="tx1"/>
                </a:solidFill>
                <a:latin typeface="Book Antiqua" panose="02040602050305030304" pitchFamily="18" charset="0"/>
              </a:rPr>
              <a:t> Gıda </a:t>
            </a:r>
            <a:r>
              <a:rPr lang="en-US" sz="2000" dirty="0" err="1">
                <a:solidFill>
                  <a:schemeClr val="tx1"/>
                </a:solidFill>
                <a:latin typeface="Book Antiqua" panose="02040602050305030304" pitchFamily="18" charset="0"/>
              </a:rPr>
              <a:t>ve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Tarım</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Fuarı'nın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açılışı</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Yatırım</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Konferansı</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aracılığıyla</a:t>
            </a:r>
            <a:r>
              <a:rPr lang="en-US" sz="2000" dirty="0">
                <a:solidFill>
                  <a:schemeClr val="tx1"/>
                </a:solidFill>
                <a:latin typeface="Book Antiqua" panose="02040602050305030304" pitchFamily="18" charset="0"/>
              </a:rPr>
              <a:t> </a:t>
            </a:r>
            <a:r>
              <a:rPr lang="en-US" sz="2000" dirty="0" err="1" smtClean="0">
                <a:solidFill>
                  <a:schemeClr val="tx1"/>
                </a:solidFill>
                <a:latin typeface="Book Antiqua" panose="02040602050305030304" pitchFamily="18" charset="0"/>
              </a:rPr>
              <a:t>yapıldı</a:t>
            </a:r>
            <a:r>
              <a:rPr lang="en-US" sz="2000" dirty="0" smtClean="0">
                <a:solidFill>
                  <a:schemeClr val="tx1"/>
                </a:solidFill>
                <a:latin typeface="Book Antiqua" panose="02040602050305030304" pitchFamily="18" charset="0"/>
              </a:rPr>
              <a:t>.</a:t>
            </a:r>
            <a:r>
              <a:rPr lang="en-US" sz="2000" dirty="0" smtClean="0">
                <a:solidFill>
                  <a:schemeClr val="tx1"/>
                </a:solidFill>
                <a:latin typeface="Book Antiqua" panose="02040602050305030304" pitchFamily="18" charset="0"/>
              </a:rPr>
              <a:t> </a:t>
            </a:r>
            <a:endParaRPr lang="en-US" sz="2000" dirty="0">
              <a:solidFill>
                <a:schemeClr val="tx1"/>
              </a:solidFill>
              <a:latin typeface="Book Antiqua" panose="02040602050305030304" pitchFamily="18" charset="0"/>
            </a:endParaRPr>
          </a:p>
          <a:p>
            <a:pPr algn="just">
              <a:buFont typeface="Wingdings" panose="05000000000000000000" pitchFamily="2" charset="2"/>
              <a:buChar char="Ø"/>
            </a:pPr>
            <a:r>
              <a:rPr lang="en-US" sz="2000" dirty="0" smtClean="0">
                <a:solidFill>
                  <a:schemeClr val="tx1"/>
                </a:solidFill>
                <a:latin typeface="Book Antiqua" panose="02040602050305030304" pitchFamily="18" charset="0"/>
              </a:rPr>
              <a:t>Bu </a:t>
            </a:r>
            <a:r>
              <a:rPr lang="en-US" sz="2000" dirty="0" err="1">
                <a:solidFill>
                  <a:schemeClr val="tx1"/>
                </a:solidFill>
                <a:latin typeface="Book Antiqua" panose="02040602050305030304" pitchFamily="18" charset="0"/>
              </a:rPr>
              <a:t>girişimin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arkasındaki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ana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ruh</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Pakistan'ın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Tarım</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ve</a:t>
            </a:r>
            <a:r>
              <a:rPr lang="en-US" sz="2000" dirty="0">
                <a:solidFill>
                  <a:schemeClr val="tx1"/>
                </a:solidFill>
                <a:latin typeface="Book Antiqua" panose="02040602050305030304" pitchFamily="18" charset="0"/>
              </a:rPr>
              <a:t> Gıda </a:t>
            </a:r>
            <a:r>
              <a:rPr lang="en-US" sz="2000" dirty="0" err="1">
                <a:solidFill>
                  <a:schemeClr val="tx1"/>
                </a:solidFill>
                <a:latin typeface="Book Antiqua" panose="02040602050305030304" pitchFamily="18" charset="0"/>
              </a:rPr>
              <a:t>temelli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ürünlerini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görmeye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gelen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küresel</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oyunculara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yatırımcılara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ve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işadamlarına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Tarım</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ve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Balıkçılık</a:t>
            </a:r>
            <a:r>
              <a:rPr lang="en-US" sz="2000" dirty="0">
                <a:solidFill>
                  <a:schemeClr val="tx1"/>
                </a:solidFill>
                <a:latin typeface="Book Antiqua" panose="02040602050305030304" pitchFamily="18" charset="0"/>
              </a:rPr>
              <a:t>, Et </a:t>
            </a:r>
            <a:r>
              <a:rPr lang="en-US" sz="2000" dirty="0" err="1">
                <a:solidFill>
                  <a:schemeClr val="tx1"/>
                </a:solidFill>
                <a:latin typeface="Book Antiqua" panose="02040602050305030304" pitchFamily="18" charset="0"/>
              </a:rPr>
              <a:t>ve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Tavukçuluk</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gibi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diğer</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sektörlerde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yatırım</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yapmaya</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çok</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istekli</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ve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hazır</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olduğumuzu</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göstermekti</a:t>
            </a:r>
            <a:r>
              <a:rPr lang="en-US" sz="2000" dirty="0">
                <a:solidFill>
                  <a:schemeClr val="tx1"/>
                </a:solidFill>
                <a:latin typeface="Book Antiqua" panose="02040602050305030304" pitchFamily="18" charset="0"/>
              </a:rPr>
              <a:t>. </a:t>
            </a:r>
            <a:endParaRPr lang="en-US" sz="2000" dirty="0" smtClean="0">
              <a:solidFill>
                <a:schemeClr val="tx1"/>
              </a:solidFill>
              <a:latin typeface="Book Antiqua" panose="02040602050305030304" pitchFamily="18" charset="0"/>
            </a:endParaRPr>
          </a:p>
          <a:p>
            <a:pPr algn="just">
              <a:buFont typeface="Wingdings" panose="05000000000000000000" pitchFamily="2" charset="2"/>
              <a:buChar char="Ø"/>
            </a:pPr>
            <a:r>
              <a:rPr lang="en-US" sz="2000" dirty="0" err="1" smtClean="0">
                <a:solidFill>
                  <a:schemeClr val="tx1"/>
                </a:solidFill>
                <a:latin typeface="Book Antiqua" panose="02040602050305030304" pitchFamily="18" charset="0"/>
              </a:rPr>
              <a:t>Etkinlik</a:t>
            </a:r>
            <a:r>
              <a:rPr lang="en-US" sz="2000" dirty="0" smtClean="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süresince</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farklı</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paneller</a:t>
            </a:r>
            <a:r>
              <a:rPr lang="en-US" sz="2000" dirty="0">
                <a:solidFill>
                  <a:schemeClr val="tx1"/>
                </a:solidFill>
                <a:latin typeface="Book Antiqua" panose="02040602050305030304" pitchFamily="18" charset="0"/>
              </a:rPr>
              <a:t>, her </a:t>
            </a:r>
            <a:r>
              <a:rPr lang="en-US" sz="2000" dirty="0" err="1">
                <a:solidFill>
                  <a:schemeClr val="tx1"/>
                </a:solidFill>
                <a:latin typeface="Book Antiqua" panose="02040602050305030304" pitchFamily="18" charset="0"/>
              </a:rPr>
              <a:t>ilin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Yatırım</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Kurulları</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tarafından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düzenlenen</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oturumlar</a:t>
            </a:r>
            <a:r>
              <a:rPr lang="en-US" sz="2000" dirty="0">
                <a:solidFill>
                  <a:schemeClr val="tx1"/>
                </a:solidFill>
                <a:latin typeface="Book Antiqua" panose="02040602050305030304" pitchFamily="18" charset="0"/>
              </a:rPr>
              <a:t>, </a:t>
            </a:r>
            <a:r>
              <a:rPr lang="en-US" sz="2000" dirty="0" err="1">
                <a:solidFill>
                  <a:schemeClr val="tx1"/>
                </a:solidFill>
                <a:latin typeface="Book Antiqua" panose="02040602050305030304" pitchFamily="18" charset="0"/>
              </a:rPr>
              <a:t>seminerler</a:t>
            </a:r>
            <a:r>
              <a:rPr lang="en-US" sz="2000" dirty="0">
                <a:solidFill>
                  <a:schemeClr val="tx1"/>
                </a:solidFill>
                <a:latin typeface="Book Antiqua" panose="02040602050305030304" pitchFamily="18" charset="0"/>
              </a:rPr>
              <a:t> vs. </a:t>
            </a:r>
            <a:r>
              <a:rPr lang="en-US" sz="2000" dirty="0" err="1">
                <a:solidFill>
                  <a:schemeClr val="tx1"/>
                </a:solidFill>
                <a:latin typeface="Book Antiqua" panose="02040602050305030304" pitchFamily="18" charset="0"/>
              </a:rPr>
              <a:t>gerçekleştirildi</a:t>
            </a:r>
            <a:r>
              <a:rPr lang="en-US" sz="2000" dirty="0">
                <a:solidFill>
                  <a:schemeClr val="tx1"/>
                </a:solidFill>
                <a:latin typeface="Book Antiqua" panose="02040602050305030304" pitchFamily="18" charset="0"/>
              </a:rPr>
              <a:t>.</a:t>
            </a:r>
            <a:endParaRPr lang="en-US"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6341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83E2-3A91-0825-0DCC-A9F16ADEB567}"/>
              </a:ext>
            </a:extLst>
          </p:cNvPr>
          <p:cNvSpPr>
            <a:spLocks noGrp="1"/>
          </p:cNvSpPr>
          <p:nvPr>
            <p:ph type="title"/>
          </p:nvPr>
        </p:nvSpPr>
        <p:spPr>
          <a:xfrm>
            <a:off x="801190" y="973667"/>
            <a:ext cx="10206444" cy="907383"/>
          </a:xfrm>
        </p:spPr>
        <p:txBody>
          <a:bodyPr/>
          <a:lstStyle/>
          <a:p>
            <a:r>
              <a:rPr lang="en-US" b="1" dirty="0" smtClean="0">
                <a:latin typeface="Book Antiqua" panose="02040602050305030304" pitchFamily="18" charset="0"/>
              </a:rPr>
              <a:t>PAKİSTAN- </a:t>
            </a:r>
            <a:r>
              <a:rPr lang="en-US" b="1" dirty="0" smtClean="0">
                <a:latin typeface="Book Antiqua" panose="02040602050305030304" pitchFamily="18" charset="0"/>
              </a:rPr>
              <a:t>DOĞAL </a:t>
            </a:r>
            <a:r>
              <a:rPr lang="en-US" b="1" dirty="0" smtClean="0">
                <a:latin typeface="Book Antiqua" panose="02040602050305030304" pitchFamily="18" charset="0"/>
              </a:rPr>
              <a:t>KAYNAKLAR   ÜLKESİ</a:t>
            </a:r>
            <a:endParaRPr lang="en-US" b="1"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F8388D50-6E3F-F187-70FC-946180AB3BFD}"/>
              </a:ext>
            </a:extLst>
          </p:cNvPr>
          <p:cNvSpPr>
            <a:spLocks noGrp="1"/>
          </p:cNvSpPr>
          <p:nvPr>
            <p:ph idx="1"/>
          </p:nvPr>
        </p:nvSpPr>
        <p:spPr>
          <a:xfrm>
            <a:off x="1154954" y="2525123"/>
            <a:ext cx="9935412" cy="3416300"/>
          </a:xfrm>
        </p:spPr>
        <p:txBody>
          <a:bodyPr>
            <a:normAutofit/>
          </a:bodyPr>
          <a:lstStyle/>
          <a:p>
            <a:endParaRPr lang="en-US" dirty="0" smtClean="0">
              <a:latin typeface="Book Antiqua" panose="02040602050305030304" pitchFamily="18" charset="0"/>
            </a:endParaRPr>
          </a:p>
          <a:p>
            <a:endParaRPr lang="en-US" dirty="0">
              <a:latin typeface="Book Antiqua" panose="02040602050305030304" pitchFamily="18" charset="0"/>
            </a:endParaRPr>
          </a:p>
          <a:p>
            <a:r>
              <a:rPr lang="en-US" sz="2000" dirty="0" smtClean="0">
                <a:latin typeface="Book Antiqua" panose="02040602050305030304" pitchFamily="18" charset="0"/>
              </a:rPr>
              <a:t>Pakistan</a:t>
            </a:r>
            <a:r>
              <a:rPr lang="en-US" sz="2000" dirty="0">
                <a:latin typeface="Book Antiqua" panose="02040602050305030304" pitchFamily="18" charset="0"/>
              </a:rPr>
              <a:t>, </a:t>
            </a:r>
            <a:r>
              <a:rPr lang="en-US" sz="2000" dirty="0" err="1">
                <a:latin typeface="Book Antiqua" panose="02040602050305030304" pitchFamily="18" charset="0"/>
              </a:rPr>
              <a:t>yıl</a:t>
            </a:r>
            <a:r>
              <a:rPr lang="en-US" sz="2000" dirty="0">
                <a:latin typeface="Book Antiqua" panose="02040602050305030304" pitchFamily="18" charset="0"/>
              </a:rPr>
              <a:t> </a:t>
            </a:r>
            <a:r>
              <a:rPr lang="en-US" sz="2000" dirty="0" err="1">
                <a:latin typeface="Book Antiqua" panose="02040602050305030304" pitchFamily="18" charset="0"/>
              </a:rPr>
              <a:t>boyunca</a:t>
            </a:r>
            <a:r>
              <a:rPr lang="en-US" sz="2000" dirty="0">
                <a:latin typeface="Book Antiqua" panose="02040602050305030304" pitchFamily="18" charset="0"/>
              </a:rPr>
              <a:t> </a:t>
            </a:r>
            <a:r>
              <a:rPr lang="en-US" sz="2000" dirty="0" err="1">
                <a:latin typeface="Book Antiqua" panose="02040602050305030304" pitchFamily="18" charset="0"/>
              </a:rPr>
              <a:t>yüzlerce</a:t>
            </a:r>
            <a:r>
              <a:rPr lang="en-US" sz="2000" dirty="0">
                <a:latin typeface="Book Antiqua" panose="02040602050305030304" pitchFamily="18" charset="0"/>
              </a:rPr>
              <a:t> </a:t>
            </a:r>
            <a:r>
              <a:rPr lang="en-US" sz="2000" dirty="0" err="1">
                <a:latin typeface="Book Antiqua" panose="02040602050305030304" pitchFamily="18" charset="0"/>
              </a:rPr>
              <a:t>ürünün</a:t>
            </a:r>
            <a:r>
              <a:rPr lang="en-US" sz="2000" dirty="0">
                <a:latin typeface="Book Antiqua" panose="02040602050305030304" pitchFamily="18" charset="0"/>
              </a:rPr>
              <a:t> </a:t>
            </a:r>
            <a:r>
              <a:rPr lang="en-US" sz="2000" dirty="0" err="1">
                <a:latin typeface="Book Antiqua" panose="02040602050305030304" pitchFamily="18" charset="0"/>
              </a:rPr>
              <a:t>yetiştirildiği</a:t>
            </a:r>
            <a:r>
              <a:rPr lang="en-US" sz="2000" dirty="0">
                <a:latin typeface="Book Antiqua" panose="02040602050305030304" pitchFamily="18" charset="0"/>
              </a:rPr>
              <a:t> </a:t>
            </a:r>
            <a:r>
              <a:rPr lang="en-US" sz="2000" dirty="0" err="1">
                <a:latin typeface="Book Antiqua" panose="02040602050305030304" pitchFamily="18" charset="0"/>
              </a:rPr>
              <a:t>çeşitli</a:t>
            </a:r>
            <a:r>
              <a:rPr lang="en-US" sz="2000" dirty="0">
                <a:latin typeface="Book Antiqua" panose="02040602050305030304" pitchFamily="18" charset="0"/>
              </a:rPr>
              <a:t> </a:t>
            </a:r>
            <a:r>
              <a:rPr lang="en-US" sz="2000" dirty="0" err="1">
                <a:latin typeface="Book Antiqua" panose="02040602050305030304" pitchFamily="18" charset="0"/>
              </a:rPr>
              <a:t>iklim</a:t>
            </a:r>
            <a:r>
              <a:rPr lang="en-US" sz="2000" dirty="0">
                <a:latin typeface="Book Antiqua" panose="02040602050305030304" pitchFamily="18" charset="0"/>
              </a:rPr>
              <a:t>, </a:t>
            </a:r>
            <a:r>
              <a:rPr lang="en-US" sz="2000" dirty="0" err="1">
                <a:latin typeface="Book Antiqua" panose="02040602050305030304" pitchFamily="18" charset="0"/>
              </a:rPr>
              <a:t>topografya</a:t>
            </a:r>
            <a:r>
              <a:rPr lang="en-US" sz="2000" dirty="0">
                <a:latin typeface="Book Antiqua" panose="02040602050305030304" pitchFamily="18" charset="0"/>
              </a:rPr>
              <a:t> </a:t>
            </a:r>
            <a:r>
              <a:rPr lang="en-US" sz="2000" dirty="0" err="1">
                <a:latin typeface="Book Antiqua" panose="02040602050305030304" pitchFamily="18" charset="0"/>
              </a:rPr>
              <a:t>ve</a:t>
            </a:r>
            <a:r>
              <a:rPr lang="en-US" sz="2000" dirty="0">
                <a:latin typeface="Book Antiqua" panose="02040602050305030304" pitchFamily="18" charset="0"/>
              </a:rPr>
              <a:t> </a:t>
            </a:r>
            <a:r>
              <a:rPr lang="en-US" sz="2000" dirty="0" err="1">
                <a:latin typeface="Book Antiqua" panose="02040602050305030304" pitchFamily="18" charset="0"/>
              </a:rPr>
              <a:t>tarımsal</a:t>
            </a:r>
            <a:r>
              <a:rPr lang="en-US" sz="2000" dirty="0">
                <a:latin typeface="Book Antiqua" panose="02040602050305030304" pitchFamily="18" charset="0"/>
              </a:rPr>
              <a:t> </a:t>
            </a:r>
            <a:r>
              <a:rPr lang="en-US" sz="2000" dirty="0" err="1">
                <a:latin typeface="Book Antiqua" panose="02040602050305030304" pitchFamily="18" charset="0"/>
              </a:rPr>
              <a:t>ekolojiye</a:t>
            </a:r>
            <a:r>
              <a:rPr lang="en-US" sz="2000" dirty="0">
                <a:latin typeface="Book Antiqua" panose="02040602050305030304" pitchFamily="18" charset="0"/>
              </a:rPr>
              <a:t> </a:t>
            </a:r>
            <a:r>
              <a:rPr lang="en-US" sz="2000" dirty="0" err="1">
                <a:latin typeface="Book Antiqua" panose="02040602050305030304" pitchFamily="18" charset="0"/>
              </a:rPr>
              <a:t>sahip</a:t>
            </a:r>
            <a:r>
              <a:rPr lang="en-US" sz="2000" dirty="0">
                <a:latin typeface="Book Antiqua" panose="02040602050305030304" pitchFamily="18" charset="0"/>
              </a:rPr>
              <a:t> </a:t>
            </a:r>
            <a:r>
              <a:rPr lang="en-US" sz="2000" dirty="0" err="1">
                <a:latin typeface="Book Antiqua" panose="02040602050305030304" pitchFamily="18" charset="0"/>
              </a:rPr>
              <a:t>bir</a:t>
            </a:r>
            <a:r>
              <a:rPr lang="en-US" sz="2000" dirty="0">
                <a:latin typeface="Book Antiqua" panose="02040602050305030304" pitchFamily="18" charset="0"/>
              </a:rPr>
              <a:t> </a:t>
            </a:r>
            <a:r>
              <a:rPr lang="en-US" sz="2000" dirty="0" err="1">
                <a:latin typeface="Book Antiqua" panose="02040602050305030304" pitchFamily="18" charset="0"/>
              </a:rPr>
              <a:t>kaynaklar</a:t>
            </a:r>
            <a:r>
              <a:rPr lang="en-US" sz="2000" dirty="0">
                <a:latin typeface="Book Antiqua" panose="02040602050305030304" pitchFamily="18" charset="0"/>
              </a:rPr>
              <a:t> </a:t>
            </a:r>
            <a:r>
              <a:rPr lang="en-US" sz="2000" dirty="0" err="1">
                <a:latin typeface="Book Antiqua" panose="02040602050305030304" pitchFamily="18" charset="0"/>
              </a:rPr>
              <a:t>ülkesidir</a:t>
            </a:r>
            <a:r>
              <a:rPr lang="en-US" sz="2000" dirty="0">
                <a:latin typeface="Book Antiqua" panose="02040602050305030304" pitchFamily="18" charset="0"/>
              </a:rPr>
              <a:t>. </a:t>
            </a:r>
            <a:endParaRPr lang="en-US" sz="2000" dirty="0" smtClean="0">
              <a:latin typeface="Book Antiqua" panose="02040602050305030304" pitchFamily="18" charset="0"/>
            </a:endParaRPr>
          </a:p>
          <a:p>
            <a:r>
              <a:rPr lang="en-US" sz="2000" dirty="0" err="1" smtClean="0">
                <a:latin typeface="Book Antiqua" panose="02040602050305030304" pitchFamily="18" charset="0"/>
              </a:rPr>
              <a:t>Ülke</a:t>
            </a:r>
            <a:r>
              <a:rPr lang="en-US" sz="2000" dirty="0">
                <a:latin typeface="Book Antiqua" panose="02040602050305030304" pitchFamily="18" charset="0"/>
              </a:rPr>
              <a:t>, </a:t>
            </a:r>
            <a:r>
              <a:rPr lang="en-US" sz="2000" dirty="0" err="1">
                <a:latin typeface="Book Antiqua" panose="02040602050305030304" pitchFamily="18" charset="0"/>
              </a:rPr>
              <a:t>iyi</a:t>
            </a:r>
            <a:r>
              <a:rPr lang="en-US" sz="2000" dirty="0">
                <a:latin typeface="Book Antiqua" panose="02040602050305030304" pitchFamily="18" charset="0"/>
              </a:rPr>
              <a:t> </a:t>
            </a:r>
            <a:r>
              <a:rPr lang="en-US" sz="2000" dirty="0" err="1">
                <a:latin typeface="Book Antiqua" panose="02040602050305030304" pitchFamily="18" charset="0"/>
              </a:rPr>
              <a:t>dengelenmiş</a:t>
            </a:r>
            <a:r>
              <a:rPr lang="en-US" sz="2000" dirty="0">
                <a:latin typeface="Book Antiqua" panose="02040602050305030304" pitchFamily="18" charset="0"/>
              </a:rPr>
              <a:t> </a:t>
            </a:r>
            <a:r>
              <a:rPr lang="en-US" sz="2000" dirty="0" err="1">
                <a:latin typeface="Book Antiqua" panose="02040602050305030304" pitchFamily="18" charset="0"/>
              </a:rPr>
              <a:t>dört</a:t>
            </a:r>
            <a:r>
              <a:rPr lang="en-US" sz="2000" dirty="0">
                <a:latin typeface="Book Antiqua" panose="02040602050305030304" pitchFamily="18" charset="0"/>
              </a:rPr>
              <a:t> </a:t>
            </a:r>
            <a:r>
              <a:rPr lang="en-US" sz="2000" dirty="0" err="1">
                <a:latin typeface="Book Antiqua" panose="02040602050305030304" pitchFamily="18" charset="0"/>
              </a:rPr>
              <a:t>mevsim</a:t>
            </a:r>
            <a:r>
              <a:rPr lang="en-US" sz="2000" dirty="0">
                <a:latin typeface="Book Antiqua" panose="02040602050305030304" pitchFamily="18" charset="0"/>
              </a:rPr>
              <a:t> </a:t>
            </a:r>
            <a:r>
              <a:rPr lang="en-US" sz="2000" dirty="0" err="1">
                <a:latin typeface="Book Antiqua" panose="02040602050305030304" pitchFamily="18" charset="0"/>
              </a:rPr>
              <a:t>ve</a:t>
            </a:r>
            <a:r>
              <a:rPr lang="en-US" sz="2000" dirty="0">
                <a:latin typeface="Book Antiqua" panose="02040602050305030304" pitchFamily="18" charset="0"/>
              </a:rPr>
              <a:t> </a:t>
            </a:r>
            <a:r>
              <a:rPr lang="en-US" sz="2000" dirty="0" err="1">
                <a:latin typeface="Book Antiqua" panose="02040602050305030304" pitchFamily="18" charset="0"/>
              </a:rPr>
              <a:t>yıl</a:t>
            </a:r>
            <a:r>
              <a:rPr lang="en-US" sz="2000" dirty="0">
                <a:latin typeface="Book Antiqua" panose="02040602050305030304" pitchFamily="18" charset="0"/>
              </a:rPr>
              <a:t> </a:t>
            </a:r>
            <a:r>
              <a:rPr lang="en-US" sz="2000" dirty="0" err="1">
                <a:latin typeface="Book Antiqua" panose="02040602050305030304" pitchFamily="18" charset="0"/>
              </a:rPr>
              <a:t>boyunca</a:t>
            </a:r>
            <a:r>
              <a:rPr lang="en-US" sz="2000" dirty="0">
                <a:latin typeface="Book Antiqua" panose="02040602050305030304" pitchFamily="18" charset="0"/>
              </a:rPr>
              <a:t> </a:t>
            </a:r>
            <a:r>
              <a:rPr lang="en-US" sz="2000" dirty="0" err="1" smtClean="0">
                <a:latin typeface="Book Antiqua" panose="02040602050305030304" pitchFamily="18" charset="0"/>
              </a:rPr>
              <a:t>herhangi</a:t>
            </a:r>
            <a:r>
              <a:rPr lang="en-US" sz="2000" dirty="0" smtClean="0">
                <a:latin typeface="Book Antiqua" panose="02040602050305030304" pitchFamily="18" charset="0"/>
              </a:rPr>
              <a:t> </a:t>
            </a:r>
            <a:r>
              <a:rPr lang="en-US" sz="2000" dirty="0" err="1" smtClean="0">
                <a:latin typeface="Book Antiqua" panose="02040602050305030304" pitchFamily="18" charset="0"/>
              </a:rPr>
              <a:t>bir</a:t>
            </a:r>
            <a:r>
              <a:rPr lang="en-US" sz="2000" dirty="0" smtClean="0">
                <a:latin typeface="Book Antiqua" panose="02040602050305030304" pitchFamily="18" charset="0"/>
              </a:rPr>
              <a:t> </a:t>
            </a:r>
            <a:r>
              <a:rPr lang="en-US" sz="2000" dirty="0" err="1" smtClean="0">
                <a:latin typeface="Book Antiqua" panose="02040602050305030304" pitchFamily="18" charset="0"/>
              </a:rPr>
              <a:t>bölgesinden</a:t>
            </a:r>
            <a:r>
              <a:rPr lang="en-US" sz="2000" dirty="0" smtClean="0">
                <a:latin typeface="Book Antiqua" panose="02040602050305030304" pitchFamily="18" charset="0"/>
              </a:rPr>
              <a:t>  </a:t>
            </a:r>
            <a:r>
              <a:rPr lang="en-US" sz="2000" dirty="0" err="1">
                <a:latin typeface="Book Antiqua" panose="02040602050305030304" pitchFamily="18" charset="0"/>
              </a:rPr>
              <a:t>herhangi</a:t>
            </a:r>
            <a:r>
              <a:rPr lang="en-US" sz="2000" dirty="0">
                <a:latin typeface="Book Antiqua" panose="02040602050305030304" pitchFamily="18" charset="0"/>
              </a:rPr>
              <a:t> </a:t>
            </a:r>
            <a:r>
              <a:rPr lang="en-US" sz="2000" dirty="0" err="1">
                <a:latin typeface="Book Antiqua" panose="02040602050305030304" pitchFamily="18" charset="0"/>
              </a:rPr>
              <a:t>bir</a:t>
            </a:r>
            <a:r>
              <a:rPr lang="en-US" sz="2000" dirty="0">
                <a:latin typeface="Book Antiqua" panose="02040602050305030304" pitchFamily="18" charset="0"/>
              </a:rPr>
              <a:t> </a:t>
            </a:r>
            <a:r>
              <a:rPr lang="en-US" sz="2000" dirty="0" err="1">
                <a:latin typeface="Book Antiqua" panose="02040602050305030304" pitchFamily="18" charset="0"/>
              </a:rPr>
              <a:t>ürünün</a:t>
            </a:r>
            <a:r>
              <a:rPr lang="en-US" sz="2000" dirty="0">
                <a:latin typeface="Book Antiqua" panose="02040602050305030304" pitchFamily="18" charset="0"/>
              </a:rPr>
              <a:t> </a:t>
            </a:r>
            <a:r>
              <a:rPr lang="en-US" sz="2000" dirty="0" err="1">
                <a:latin typeface="Book Antiqua" panose="02040602050305030304" pitchFamily="18" charset="0"/>
              </a:rPr>
              <a:t>bulunmasını</a:t>
            </a:r>
            <a:r>
              <a:rPr lang="en-US" sz="2000" dirty="0">
                <a:latin typeface="Book Antiqua" panose="02040602050305030304" pitchFamily="18" charset="0"/>
              </a:rPr>
              <a:t> </a:t>
            </a:r>
            <a:r>
              <a:rPr lang="en-US" sz="2000" dirty="0" err="1">
                <a:latin typeface="Book Antiqua" panose="02040602050305030304" pitchFamily="18" charset="0"/>
              </a:rPr>
              <a:t>sağlayan</a:t>
            </a:r>
            <a:r>
              <a:rPr lang="en-US" sz="2000" dirty="0">
                <a:latin typeface="Book Antiqua" panose="02040602050305030304" pitchFamily="18" charset="0"/>
              </a:rPr>
              <a:t> </a:t>
            </a:r>
            <a:r>
              <a:rPr lang="en-US" sz="2000" dirty="0" err="1">
                <a:latin typeface="Book Antiqua" panose="02040602050305030304" pitchFamily="18" charset="0"/>
              </a:rPr>
              <a:t>sürdürülebilir</a:t>
            </a:r>
            <a:r>
              <a:rPr lang="en-US" sz="2000" dirty="0">
                <a:latin typeface="Book Antiqua" panose="02040602050305030304" pitchFamily="18" charset="0"/>
              </a:rPr>
              <a:t> </a:t>
            </a:r>
            <a:r>
              <a:rPr lang="en-US" sz="2000" dirty="0" err="1">
                <a:latin typeface="Book Antiqua" panose="02040602050305030304" pitchFamily="18" charset="0"/>
              </a:rPr>
              <a:t>doğal</a:t>
            </a:r>
            <a:r>
              <a:rPr lang="en-US" sz="2000" dirty="0">
                <a:latin typeface="Book Antiqua" panose="02040602050305030304" pitchFamily="18" charset="0"/>
              </a:rPr>
              <a:t> </a:t>
            </a:r>
            <a:r>
              <a:rPr lang="en-US" sz="2000" dirty="0" err="1">
                <a:latin typeface="Book Antiqua" panose="02040602050305030304" pitchFamily="18" charset="0"/>
              </a:rPr>
              <a:t>kaynaklarla</a:t>
            </a:r>
            <a:r>
              <a:rPr lang="en-US" sz="2000" dirty="0">
                <a:latin typeface="Book Antiqua" panose="02040602050305030304" pitchFamily="18" charset="0"/>
              </a:rPr>
              <a:t> </a:t>
            </a:r>
            <a:r>
              <a:rPr lang="en-US" sz="2000" dirty="0" err="1" smtClean="0">
                <a:latin typeface="Book Antiqua" panose="02040602050305030304" pitchFamily="18" charset="0"/>
              </a:rPr>
              <a:t>donanmıştır</a:t>
            </a:r>
            <a:r>
              <a:rPr lang="en-US" sz="2000" dirty="0" smtClean="0">
                <a:latin typeface="Book Antiqua" panose="02040602050305030304" pitchFamily="18" charset="0"/>
              </a:rPr>
              <a:t>.</a:t>
            </a:r>
            <a:endParaRPr lang="en-US" dirty="0"/>
          </a:p>
        </p:txBody>
      </p:sp>
    </p:spTree>
    <p:extLst>
      <p:ext uri="{BB962C8B-B14F-4D97-AF65-F5344CB8AC3E}">
        <p14:creationId xmlns:p14="http://schemas.microsoft.com/office/powerpoint/2010/main" val="299243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739469" cy="706964"/>
          </a:xfrm>
        </p:spPr>
        <p:txBody>
          <a:bodyPr>
            <a:normAutofit fontScale="90000"/>
          </a:bodyPr>
          <a:lstStyle/>
          <a:p>
            <a:r>
              <a:rPr lang="en-US" b="1" dirty="0" smtClean="0">
                <a:solidFill>
                  <a:srgbClr val="FFFEFF"/>
                </a:solidFill>
                <a:latin typeface="Book Antiqua" panose="02040602050305030304" pitchFamily="18" charset="0"/>
                <a:cs typeface="Arial" panose="020B0604020202020204" pitchFamily="34" charset="0"/>
              </a:rPr>
              <a:t>İHRACATI YAPILAN TEMEL TARIM ÜRÜNLERİ</a:t>
            </a:r>
            <a:endParaRPr lang="en-US" b="1" dirty="0">
              <a:solidFill>
                <a:srgbClr val="FFFEFF"/>
              </a:solidFill>
              <a:latin typeface="Book Antiqua" panose="02040602050305030304" pitchFamily="18" charset="0"/>
              <a:cs typeface="Arial" panose="020B0604020202020204" pitchFamily="34" charset="0"/>
            </a:endParaRPr>
          </a:p>
        </p:txBody>
      </p:sp>
      <p:pic>
        <p:nvPicPr>
          <p:cNvPr id="17" name="Picture 16">
            <a:extLst>
              <a:ext uri="{FF2B5EF4-FFF2-40B4-BE49-F238E27FC236}">
                <a16:creationId xmlns:a16="http://schemas.microsoft.com/office/drawing/2014/main" id="{D97B32EE-3A4B-2F49-A7F1-929098AB01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37666" y="2639790"/>
            <a:ext cx="1076343" cy="677912"/>
          </a:xfrm>
          <a:prstGeom prst="ellipse">
            <a:avLst/>
          </a:prstGeom>
          <a:ln>
            <a:noFill/>
          </a:ln>
          <a:effectLst>
            <a:softEdge rad="112500"/>
          </a:effectLst>
        </p:spPr>
      </p:pic>
      <p:pic>
        <p:nvPicPr>
          <p:cNvPr id="18" name="Picture 17" descr="A mango on a plate&#10;&#10;Description automatically generated">
            <a:extLst>
              <a:ext uri="{FF2B5EF4-FFF2-40B4-BE49-F238E27FC236}">
                <a16:creationId xmlns:a16="http://schemas.microsoft.com/office/drawing/2014/main" id="{125DEDD5-30B7-4040-BAD5-B964E0635F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2498" y="3574286"/>
            <a:ext cx="994844" cy="743679"/>
          </a:xfrm>
          <a:prstGeom prst="ellipse">
            <a:avLst/>
          </a:prstGeom>
          <a:ln>
            <a:noFill/>
          </a:ln>
          <a:effectLst>
            <a:softEdge rad="112500"/>
          </a:effectLst>
        </p:spPr>
      </p:pic>
      <p:pic>
        <p:nvPicPr>
          <p:cNvPr id="19" name="Picture 18" descr="A bag of flour and wheat&#10;&#10;Description automatically generated">
            <a:extLst>
              <a:ext uri="{FF2B5EF4-FFF2-40B4-BE49-F238E27FC236}">
                <a16:creationId xmlns:a16="http://schemas.microsoft.com/office/drawing/2014/main" id="{BF2128BA-4DEB-F44E-AEEA-6551A932B9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85101" y="2639789"/>
            <a:ext cx="994842" cy="752818"/>
          </a:xfrm>
          <a:prstGeom prst="ellipse">
            <a:avLst/>
          </a:prstGeom>
          <a:ln>
            <a:noFill/>
          </a:ln>
          <a:effectLst>
            <a:softEdge rad="112500"/>
          </a:effectLst>
        </p:spPr>
      </p:pic>
      <p:pic>
        <p:nvPicPr>
          <p:cNvPr id="21" name="Picture 20" descr="A group of food on a table&#10;&#10;Description automatically generated">
            <a:extLst>
              <a:ext uri="{FF2B5EF4-FFF2-40B4-BE49-F238E27FC236}">
                <a16:creationId xmlns:a16="http://schemas.microsoft.com/office/drawing/2014/main" id="{8B2D4F40-69CF-4001-9077-D65E6FA508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8053" y="3543334"/>
            <a:ext cx="929829" cy="774633"/>
          </a:xfrm>
          <a:prstGeom prst="ellipse">
            <a:avLst/>
          </a:prstGeom>
          <a:ln>
            <a:noFill/>
          </a:ln>
          <a:effectLst>
            <a:softEdge rad="112500"/>
          </a:effectLst>
        </p:spPr>
      </p:pic>
      <p:pic>
        <p:nvPicPr>
          <p:cNvPr id="22" name="Picture 21" descr="A group of fish and shrimps&#10;&#10;Description automatically generated">
            <a:extLst>
              <a:ext uri="{FF2B5EF4-FFF2-40B4-BE49-F238E27FC236}">
                <a16:creationId xmlns:a16="http://schemas.microsoft.com/office/drawing/2014/main" id="{6C169991-5AD5-49A7-89FB-D96C03BB02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498" y="4497365"/>
            <a:ext cx="1077854" cy="706307"/>
          </a:xfrm>
          <a:prstGeom prst="ellipse">
            <a:avLst/>
          </a:prstGeom>
          <a:ln>
            <a:noFill/>
          </a:ln>
          <a:effectLst>
            <a:softEdge rad="112500"/>
          </a:effectLst>
        </p:spPr>
      </p:pic>
      <p:pic>
        <p:nvPicPr>
          <p:cNvPr id="23" name="Picture 22" descr="Different types of meat in black containers&#10;&#10;Description automatically generated">
            <a:extLst>
              <a:ext uri="{FF2B5EF4-FFF2-40B4-BE49-F238E27FC236}">
                <a16:creationId xmlns:a16="http://schemas.microsoft.com/office/drawing/2014/main" id="{143700E8-24D3-4A04-9FB3-75C3063BA5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8324" y="4497367"/>
            <a:ext cx="902049" cy="706305"/>
          </a:xfrm>
          <a:prstGeom prst="ellipse">
            <a:avLst/>
          </a:prstGeom>
          <a:ln>
            <a:noFill/>
          </a:ln>
          <a:effectLst>
            <a:softEdge rad="112500"/>
          </a:effectLst>
        </p:spPr>
      </p:pic>
      <p:sp>
        <p:nvSpPr>
          <p:cNvPr id="24" name="TextBox 23">
            <a:extLst>
              <a:ext uri="{FF2B5EF4-FFF2-40B4-BE49-F238E27FC236}">
                <a16:creationId xmlns:a16="http://schemas.microsoft.com/office/drawing/2014/main" id="{4888FC16-D6D0-EFDE-69BA-86130DA2DD85}"/>
              </a:ext>
            </a:extLst>
          </p:cNvPr>
          <p:cNvSpPr txBox="1"/>
          <p:nvPr/>
        </p:nvSpPr>
        <p:spPr>
          <a:xfrm>
            <a:off x="5420068" y="2639788"/>
            <a:ext cx="3589434" cy="3185487"/>
          </a:xfrm>
          <a:prstGeom prst="rect">
            <a:avLst/>
          </a:prstGeom>
          <a:noFill/>
        </p:spPr>
        <p:txBody>
          <a:bodyPr wrap="square" rtlCol="0">
            <a:spAutoFit/>
          </a:bodyPr>
          <a:lstStyle/>
          <a:p>
            <a:pPr marL="278892" indent="-278892" defTabSz="278892">
              <a:spcAft>
                <a:spcPts val="600"/>
              </a:spcAft>
              <a:buFont typeface="Wingdings" panose="05000000000000000000" pitchFamily="2" charset="2"/>
              <a:buChar char="Ø"/>
            </a:pPr>
            <a:r>
              <a:rPr lang="en-US" sz="2400" dirty="0" err="1" smtClean="0">
                <a:latin typeface="Book Antiqua" panose="02040602050305030304" pitchFamily="18" charset="0"/>
                <a:cs typeface="Arial" panose="020B0604020202020204" pitchFamily="34" charset="0"/>
              </a:rPr>
              <a:t>Pirinç</a:t>
            </a:r>
            <a:endParaRPr lang="en-US" sz="2400" kern="1200" dirty="0">
              <a:solidFill>
                <a:schemeClr val="tx1"/>
              </a:solidFill>
              <a:latin typeface="Book Antiqua" panose="02040602050305030304" pitchFamily="18" charset="0"/>
              <a:ea typeface="+mn-ea"/>
              <a:cs typeface="Arial" panose="020B0604020202020204" pitchFamily="34" charset="0"/>
            </a:endParaRPr>
          </a:p>
          <a:p>
            <a:pPr marL="278892" indent="-278892" defTabSz="278892">
              <a:spcAft>
                <a:spcPts val="600"/>
              </a:spcAft>
              <a:buFont typeface="Wingdings" panose="05000000000000000000" pitchFamily="2" charset="2"/>
              <a:buChar char="Ø"/>
            </a:pPr>
            <a:r>
              <a:rPr lang="en-US" sz="2400" kern="1200" dirty="0" err="1" smtClean="0">
                <a:solidFill>
                  <a:schemeClr val="tx1"/>
                </a:solidFill>
                <a:latin typeface="Book Antiqua" panose="02040602050305030304" pitchFamily="18" charset="0"/>
                <a:ea typeface="+mn-ea"/>
                <a:cs typeface="Arial" panose="020B0604020202020204" pitchFamily="34" charset="0"/>
              </a:rPr>
              <a:t>Meyve</a:t>
            </a:r>
            <a:r>
              <a:rPr lang="en-US" sz="2400" kern="1200" dirty="0" smtClean="0">
                <a:solidFill>
                  <a:schemeClr val="tx1"/>
                </a:solidFill>
                <a:latin typeface="Book Antiqua" panose="02040602050305030304" pitchFamily="18" charset="0"/>
                <a:ea typeface="+mn-ea"/>
                <a:cs typeface="Arial" panose="020B0604020202020204" pitchFamily="34" charset="0"/>
              </a:rPr>
              <a:t> &amp; </a:t>
            </a:r>
            <a:r>
              <a:rPr lang="en-US" sz="2400" kern="1200" dirty="0" err="1" smtClean="0">
                <a:solidFill>
                  <a:schemeClr val="tx1"/>
                </a:solidFill>
                <a:latin typeface="Book Antiqua" panose="02040602050305030304" pitchFamily="18" charset="0"/>
                <a:ea typeface="+mn-ea"/>
                <a:cs typeface="Arial" panose="020B0604020202020204" pitchFamily="34" charset="0"/>
              </a:rPr>
              <a:t>Sebze</a:t>
            </a:r>
            <a:endParaRPr lang="en-US" sz="2400" kern="1200" dirty="0">
              <a:solidFill>
                <a:schemeClr val="tx1"/>
              </a:solidFill>
              <a:latin typeface="Book Antiqua" panose="02040602050305030304" pitchFamily="18" charset="0"/>
              <a:ea typeface="+mn-ea"/>
              <a:cs typeface="Arial" panose="020B0604020202020204" pitchFamily="34" charset="0"/>
            </a:endParaRPr>
          </a:p>
          <a:p>
            <a:pPr marL="278892" indent="-278892" defTabSz="278892">
              <a:spcAft>
                <a:spcPts val="600"/>
              </a:spcAft>
              <a:buFont typeface="Wingdings" panose="05000000000000000000" pitchFamily="2" charset="2"/>
              <a:buChar char="Ø"/>
            </a:pPr>
            <a:r>
              <a:rPr lang="en-US" sz="2400" kern="1200" dirty="0" err="1" smtClean="0">
                <a:solidFill>
                  <a:schemeClr val="tx1"/>
                </a:solidFill>
                <a:latin typeface="Book Antiqua" panose="02040602050305030304" pitchFamily="18" charset="0"/>
                <a:ea typeface="+mn-ea"/>
                <a:cs typeface="Arial" panose="020B0604020202020204" pitchFamily="34" charset="0"/>
              </a:rPr>
              <a:t>Deniz</a:t>
            </a:r>
            <a:r>
              <a:rPr lang="en-US" sz="2400" kern="1200" dirty="0" smtClean="0">
                <a:solidFill>
                  <a:schemeClr val="tx1"/>
                </a:solidFill>
                <a:latin typeface="Book Antiqua" panose="02040602050305030304" pitchFamily="18" charset="0"/>
                <a:ea typeface="+mn-ea"/>
                <a:cs typeface="Arial" panose="020B0604020202020204" pitchFamily="34" charset="0"/>
              </a:rPr>
              <a:t> </a:t>
            </a:r>
            <a:r>
              <a:rPr lang="en-US" sz="2400" kern="1200" dirty="0" err="1" smtClean="0">
                <a:solidFill>
                  <a:schemeClr val="tx1"/>
                </a:solidFill>
                <a:latin typeface="Book Antiqua" panose="02040602050305030304" pitchFamily="18" charset="0"/>
                <a:ea typeface="+mn-ea"/>
                <a:cs typeface="Arial" panose="020B0604020202020204" pitchFamily="34" charset="0"/>
              </a:rPr>
              <a:t>Ürünleri</a:t>
            </a:r>
            <a:endParaRPr lang="en-US" sz="2400" kern="1200" dirty="0">
              <a:solidFill>
                <a:schemeClr val="tx1"/>
              </a:solidFill>
              <a:latin typeface="Book Antiqua" panose="02040602050305030304" pitchFamily="18" charset="0"/>
              <a:ea typeface="+mn-ea"/>
              <a:cs typeface="Arial" panose="020B0604020202020204" pitchFamily="34" charset="0"/>
            </a:endParaRPr>
          </a:p>
          <a:p>
            <a:pPr marL="278892" indent="-278892" defTabSz="278892">
              <a:spcAft>
                <a:spcPts val="600"/>
              </a:spcAft>
              <a:buFont typeface="Wingdings" panose="05000000000000000000" pitchFamily="2" charset="2"/>
              <a:buChar char="Ø"/>
            </a:pPr>
            <a:r>
              <a:rPr lang="en-US" sz="2400" kern="1200" dirty="0" smtClean="0">
                <a:solidFill>
                  <a:schemeClr val="tx1"/>
                </a:solidFill>
                <a:latin typeface="Book Antiqua" panose="02040602050305030304" pitchFamily="18" charset="0"/>
                <a:ea typeface="+mn-ea"/>
                <a:cs typeface="Arial" panose="020B0604020202020204" pitchFamily="34" charset="0"/>
              </a:rPr>
              <a:t>Et</a:t>
            </a:r>
            <a:endParaRPr lang="en-US" sz="2400" kern="1200" dirty="0">
              <a:solidFill>
                <a:schemeClr val="tx1"/>
              </a:solidFill>
              <a:latin typeface="Book Antiqua" panose="02040602050305030304" pitchFamily="18" charset="0"/>
              <a:ea typeface="+mn-ea"/>
              <a:cs typeface="Arial" panose="020B0604020202020204" pitchFamily="34" charset="0"/>
            </a:endParaRPr>
          </a:p>
          <a:p>
            <a:pPr marL="278892" indent="-278892" defTabSz="278892">
              <a:spcAft>
                <a:spcPts val="600"/>
              </a:spcAft>
              <a:buFont typeface="Wingdings" panose="05000000000000000000" pitchFamily="2" charset="2"/>
              <a:buChar char="Ø"/>
            </a:pPr>
            <a:r>
              <a:rPr lang="en-US" sz="2400" kern="1200" dirty="0" err="1" smtClean="0">
                <a:solidFill>
                  <a:schemeClr val="tx1"/>
                </a:solidFill>
                <a:latin typeface="Book Antiqua" panose="02040602050305030304" pitchFamily="18" charset="0"/>
                <a:ea typeface="+mn-ea"/>
                <a:cs typeface="Arial" panose="020B0604020202020204" pitchFamily="34" charset="0"/>
              </a:rPr>
              <a:t>Diğer</a:t>
            </a:r>
            <a:r>
              <a:rPr lang="en-US" sz="2400" kern="1200" dirty="0" smtClean="0">
                <a:solidFill>
                  <a:schemeClr val="tx1"/>
                </a:solidFill>
                <a:latin typeface="Book Antiqua" panose="02040602050305030304" pitchFamily="18" charset="0"/>
                <a:ea typeface="+mn-ea"/>
                <a:cs typeface="Arial" panose="020B0604020202020204" pitchFamily="34" charset="0"/>
              </a:rPr>
              <a:t> </a:t>
            </a:r>
            <a:r>
              <a:rPr lang="en-US" sz="2400" kern="1200" dirty="0" err="1" smtClean="0">
                <a:solidFill>
                  <a:schemeClr val="tx1"/>
                </a:solidFill>
                <a:latin typeface="Book Antiqua" panose="02040602050305030304" pitchFamily="18" charset="0"/>
                <a:ea typeface="+mn-ea"/>
                <a:cs typeface="Arial" panose="020B0604020202020204" pitchFamily="34" charset="0"/>
              </a:rPr>
              <a:t>Tarım</a:t>
            </a:r>
            <a:r>
              <a:rPr lang="en-US" sz="2400" kern="1200" dirty="0" smtClean="0">
                <a:solidFill>
                  <a:schemeClr val="tx1"/>
                </a:solidFill>
                <a:latin typeface="Book Antiqua" panose="02040602050305030304" pitchFamily="18" charset="0"/>
                <a:ea typeface="+mn-ea"/>
                <a:cs typeface="Arial" panose="020B0604020202020204" pitchFamily="34" charset="0"/>
              </a:rPr>
              <a:t> </a:t>
            </a:r>
            <a:r>
              <a:rPr lang="en-US" sz="2400" kern="1200" dirty="0" err="1" smtClean="0">
                <a:solidFill>
                  <a:schemeClr val="tx1"/>
                </a:solidFill>
                <a:latin typeface="Book Antiqua" panose="02040602050305030304" pitchFamily="18" charset="0"/>
                <a:ea typeface="+mn-ea"/>
                <a:cs typeface="Arial" panose="020B0604020202020204" pitchFamily="34" charset="0"/>
              </a:rPr>
              <a:t>Ürünleri</a:t>
            </a:r>
            <a:endParaRPr lang="en-US" sz="2400" kern="1200" dirty="0">
              <a:solidFill>
                <a:schemeClr val="tx1"/>
              </a:solidFill>
              <a:latin typeface="Book Antiqua" panose="02040602050305030304" pitchFamily="18" charset="0"/>
              <a:ea typeface="+mn-ea"/>
              <a:cs typeface="Arial" panose="020B0604020202020204" pitchFamily="34" charset="0"/>
            </a:endParaRPr>
          </a:p>
          <a:p>
            <a:pPr marL="400050" indent="-400050">
              <a:lnSpc>
                <a:spcPct val="200000"/>
              </a:lnSpc>
              <a:spcAft>
                <a:spcPts val="600"/>
              </a:spcAft>
              <a:buFont typeface="+mj-lt"/>
              <a:buAutoNum type="romanLcPeriod"/>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4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E5D4A15D-C852-47D7-A7E3-7F8FEE9FCA9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4" name="Rectangle 53">
              <a:extLst>
                <a:ext uri="{FF2B5EF4-FFF2-40B4-BE49-F238E27FC236}">
                  <a16:creationId xmlns:a16="http://schemas.microsoft.com/office/drawing/2014/main" id="{C06AA6A2-9E5B-46E6-82B0-8FC1CA7231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5" name="Oval 54">
              <a:extLst>
                <a:ext uri="{FF2B5EF4-FFF2-40B4-BE49-F238E27FC236}">
                  <a16:creationId xmlns:a16="http://schemas.microsoft.com/office/drawing/2014/main" id="{11E7C01A-5F5B-4E17-B91B-26FA9ADB54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Oval 55">
              <a:extLst>
                <a:ext uri="{FF2B5EF4-FFF2-40B4-BE49-F238E27FC236}">
                  <a16:creationId xmlns:a16="http://schemas.microsoft.com/office/drawing/2014/main" id="{71DA43BF-6FE1-458D-A112-1687677B00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Oval 56">
              <a:extLst>
                <a:ext uri="{FF2B5EF4-FFF2-40B4-BE49-F238E27FC236}">
                  <a16:creationId xmlns:a16="http://schemas.microsoft.com/office/drawing/2014/main" id="{FAA5FF03-83FF-43B9-B66B-5FD05A9589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Oval 57">
              <a:extLst>
                <a:ext uri="{FF2B5EF4-FFF2-40B4-BE49-F238E27FC236}">
                  <a16:creationId xmlns:a16="http://schemas.microsoft.com/office/drawing/2014/main" id="{BC4D7AA7-0424-4C72-AE55-4B413DD471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Oval 58">
              <a:extLst>
                <a:ext uri="{FF2B5EF4-FFF2-40B4-BE49-F238E27FC236}">
                  <a16:creationId xmlns:a16="http://schemas.microsoft.com/office/drawing/2014/main" id="{BC2D80F1-5DC4-4396-B0E1-C774E82EC77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Freeform 5">
              <a:extLst>
                <a:ext uri="{FF2B5EF4-FFF2-40B4-BE49-F238E27FC236}">
                  <a16:creationId xmlns:a16="http://schemas.microsoft.com/office/drawing/2014/main" id="{48171057-920A-4188-A18E-97D710A359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61" name="Freeform 5">
              <a:extLst>
                <a:ext uri="{FF2B5EF4-FFF2-40B4-BE49-F238E27FC236}">
                  <a16:creationId xmlns:a16="http://schemas.microsoft.com/office/drawing/2014/main" id="{1C871B74-1D69-47F0-A28D-8F34547796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62" name="Freeform 5">
              <a:extLst>
                <a:ext uri="{FF2B5EF4-FFF2-40B4-BE49-F238E27FC236}">
                  <a16:creationId xmlns:a16="http://schemas.microsoft.com/office/drawing/2014/main" id="{63001BDC-368C-49CC-9F3F-EAF38A0A49E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4" name="Rectangle 63">
            <a:extLst>
              <a:ext uri="{FF2B5EF4-FFF2-40B4-BE49-F238E27FC236}">
                <a16:creationId xmlns:a16="http://schemas.microsoft.com/office/drawing/2014/main" id="{6288FC2F-B192-42B2-90BE-517E1039BE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66" name="Group 65">
            <a:extLst>
              <a:ext uri="{FF2B5EF4-FFF2-40B4-BE49-F238E27FC236}">
                <a16:creationId xmlns:a16="http://schemas.microsoft.com/office/drawing/2014/main" id="{2F448CB3-7B4F-45D7-B7C0-DF553DF6145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7" name="Rectangle 66">
              <a:extLst>
                <a:ext uri="{FF2B5EF4-FFF2-40B4-BE49-F238E27FC236}">
                  <a16:creationId xmlns:a16="http://schemas.microsoft.com/office/drawing/2014/main" id="{5C5305EA-7A88-413D-BE8A-47A02476F0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8" name="Freeform 5">
              <a:extLst>
                <a:ext uri="{FF2B5EF4-FFF2-40B4-BE49-F238E27FC236}">
                  <a16:creationId xmlns:a16="http://schemas.microsoft.com/office/drawing/2014/main" id="{FCA94DB5-FE56-4A3D-BC48-31B5595197F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12" name="TextBox 11">
            <a:extLst>
              <a:ext uri="{FF2B5EF4-FFF2-40B4-BE49-F238E27FC236}">
                <a16:creationId xmlns:a16="http://schemas.microsoft.com/office/drawing/2014/main" id="{8761ABA7-4BD2-A6A7-01B1-BC6E506C5E8A}"/>
              </a:ext>
            </a:extLst>
          </p:cNvPr>
          <p:cNvSpPr txBox="1"/>
          <p:nvPr/>
        </p:nvSpPr>
        <p:spPr>
          <a:xfrm>
            <a:off x="1154954" y="973668"/>
            <a:ext cx="9111264" cy="1011042"/>
          </a:xfrm>
          <a:prstGeom prst="rect">
            <a:avLst/>
          </a:prstGeom>
        </p:spPr>
        <p:txBody>
          <a:bodyPr vert="horz" lIns="91440" tIns="45720" rIns="91440" bIns="45720" rtlCol="0" anchor="ctr">
            <a:noAutofit/>
          </a:bodyPr>
          <a:lstStyle/>
          <a:p>
            <a:pPr algn="ctr">
              <a:spcBef>
                <a:spcPct val="0"/>
              </a:spcBef>
              <a:spcAft>
                <a:spcPts val="600"/>
              </a:spcAft>
            </a:pPr>
            <a:r>
              <a:rPr lang="en-US" sz="4000" dirty="0" smtClean="0">
                <a:solidFill>
                  <a:srgbClr val="FFFFFF"/>
                </a:solidFill>
                <a:latin typeface="Book Antiqua" panose="02040602050305030304" pitchFamily="18" charset="0"/>
                <a:ea typeface="+mj-ea"/>
                <a:cs typeface="+mj-cs"/>
              </a:rPr>
              <a:t>PAKİSTAN’IN GÜÇLÜ OLDUĞU TARIM ÜRÜNLERİ(ÜRETİM BAZINDA)</a:t>
            </a:r>
            <a:endParaRPr lang="en-US" sz="4000" dirty="0">
              <a:solidFill>
                <a:srgbClr val="FFFFFF"/>
              </a:solidFill>
              <a:latin typeface="Book Antiqua" panose="02040602050305030304" pitchFamily="18" charset="0"/>
              <a:ea typeface="+mj-ea"/>
              <a:cs typeface="+mj-cs"/>
            </a:endParaRPr>
          </a:p>
        </p:txBody>
      </p:sp>
      <p:sp>
        <p:nvSpPr>
          <p:cNvPr id="70" name="Rectangle 69">
            <a:extLst>
              <a:ext uri="{FF2B5EF4-FFF2-40B4-BE49-F238E27FC236}">
                <a16:creationId xmlns:a16="http://schemas.microsoft.com/office/drawing/2014/main" id="{F9ED434F-8767-46CC-B26B-5AF62FF01E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Diagram 6"/>
          <p:cNvGraphicFramePr/>
          <p:nvPr>
            <p:extLst>
              <p:ext uri="{D42A27DB-BD31-4B8C-83A1-F6EECF244321}">
                <p14:modId xmlns:p14="http://schemas.microsoft.com/office/powerpoint/2010/main" val="2309584514"/>
              </p:ext>
            </p:extLst>
          </p:nvPr>
        </p:nvGraphicFramePr>
        <p:xfrm>
          <a:off x="1286934" y="2174716"/>
          <a:ext cx="9625383" cy="3851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3831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874" y="964959"/>
            <a:ext cx="10096520" cy="706964"/>
          </a:xfrm>
        </p:spPr>
        <p:txBody>
          <a:bodyPr/>
          <a:lstStyle/>
          <a:p>
            <a:r>
              <a:rPr lang="en-US" b="1" dirty="0" smtClean="0">
                <a:latin typeface="Book Antiqua" panose="02040602050305030304" pitchFamily="18" charset="0"/>
              </a:rPr>
              <a:t>PAKİSTAN’IN TARIM İSTATİSTİKLERİ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2630691"/>
              </p:ext>
            </p:extLst>
          </p:nvPr>
        </p:nvGraphicFramePr>
        <p:xfrm>
          <a:off x="670559" y="2547255"/>
          <a:ext cx="6514010" cy="3866610"/>
        </p:xfrm>
        <a:graphic>
          <a:graphicData uri="http://schemas.openxmlformats.org/drawingml/2006/table">
            <a:tbl>
              <a:tblPr>
                <a:tableStyleId>{5C22544A-7EE6-4342-B048-85BDC9FD1C3A}</a:tableStyleId>
              </a:tblPr>
              <a:tblGrid>
                <a:gridCol w="2711446">
                  <a:extLst>
                    <a:ext uri="{9D8B030D-6E8A-4147-A177-3AD203B41FA5}">
                      <a16:colId xmlns:a16="http://schemas.microsoft.com/office/drawing/2014/main" val="20000"/>
                    </a:ext>
                  </a:extLst>
                </a:gridCol>
                <a:gridCol w="950641">
                  <a:extLst>
                    <a:ext uri="{9D8B030D-6E8A-4147-A177-3AD203B41FA5}">
                      <a16:colId xmlns:a16="http://schemas.microsoft.com/office/drawing/2014/main" val="20001"/>
                    </a:ext>
                  </a:extLst>
                </a:gridCol>
                <a:gridCol w="950641">
                  <a:extLst>
                    <a:ext uri="{9D8B030D-6E8A-4147-A177-3AD203B41FA5}">
                      <a16:colId xmlns:a16="http://schemas.microsoft.com/office/drawing/2014/main" val="20002"/>
                    </a:ext>
                  </a:extLst>
                </a:gridCol>
                <a:gridCol w="950641">
                  <a:extLst>
                    <a:ext uri="{9D8B030D-6E8A-4147-A177-3AD203B41FA5}">
                      <a16:colId xmlns:a16="http://schemas.microsoft.com/office/drawing/2014/main" val="20003"/>
                    </a:ext>
                  </a:extLst>
                </a:gridCol>
                <a:gridCol w="950641">
                  <a:extLst>
                    <a:ext uri="{9D8B030D-6E8A-4147-A177-3AD203B41FA5}">
                      <a16:colId xmlns:a16="http://schemas.microsoft.com/office/drawing/2014/main" val="20004"/>
                    </a:ext>
                  </a:extLst>
                </a:gridCol>
              </a:tblGrid>
              <a:tr h="351510">
                <a:tc>
                  <a:txBody>
                    <a:bodyPr/>
                    <a:lstStyle/>
                    <a:p>
                      <a:pPr algn="l" fontAlgn="b"/>
                      <a:endParaRPr lang="en-US" sz="1600" b="0" i="0" u="none" strike="noStrike" dirty="0">
                        <a:solidFill>
                          <a:srgbClr val="000000"/>
                        </a:solidFill>
                        <a:effectLst/>
                        <a:latin typeface="Book Antiqua" panose="02040602050305030304" pitchFamily="18" charset="0"/>
                      </a:endParaRPr>
                    </a:p>
                  </a:txBody>
                  <a:tcPr marL="9525" marR="9525" marT="9525" marB="0" anchor="b"/>
                </a:tc>
                <a:tc gridSpan="4">
                  <a:txBody>
                    <a:bodyPr/>
                    <a:lstStyle/>
                    <a:p>
                      <a:pPr algn="ctr" fontAlgn="b"/>
                      <a:r>
                        <a:rPr lang="en-US" sz="1600" b="1" u="none" strike="noStrike" dirty="0" err="1" smtClean="0">
                          <a:effectLst/>
                          <a:latin typeface="Book Antiqua" panose="02040602050305030304" pitchFamily="18" charset="0"/>
                        </a:rPr>
                        <a:t>İhracat</a:t>
                      </a:r>
                      <a:r>
                        <a:rPr lang="en-US" sz="1600" b="1" u="none" strike="noStrike" dirty="0" smtClean="0">
                          <a:effectLst/>
                          <a:latin typeface="Book Antiqua" panose="02040602050305030304" pitchFamily="18" charset="0"/>
                        </a:rPr>
                        <a:t> (</a:t>
                      </a:r>
                      <a:r>
                        <a:rPr lang="en-US" sz="1600" b="1" u="none" strike="noStrike" dirty="0" err="1" smtClean="0">
                          <a:effectLst/>
                          <a:latin typeface="Book Antiqua" panose="02040602050305030304" pitchFamily="18" charset="0"/>
                        </a:rPr>
                        <a:t>Milyon</a:t>
                      </a:r>
                      <a:r>
                        <a:rPr lang="en-US" sz="1600" b="1" u="none" strike="noStrike" dirty="0" smtClean="0">
                          <a:effectLst/>
                          <a:latin typeface="Book Antiqua" panose="02040602050305030304" pitchFamily="18" charset="0"/>
                        </a:rPr>
                        <a:t> </a:t>
                      </a:r>
                      <a:r>
                        <a:rPr lang="en-US" sz="1600" b="1" u="none" strike="noStrike" dirty="0" err="1" smtClean="0">
                          <a:effectLst/>
                          <a:latin typeface="Book Antiqua" panose="02040602050305030304" pitchFamily="18" charset="0"/>
                        </a:rPr>
                        <a:t>Dolar</a:t>
                      </a:r>
                      <a:r>
                        <a:rPr lang="en-US" sz="1600" b="1" u="none" strike="noStrike" dirty="0" smtClean="0">
                          <a:effectLst/>
                          <a:latin typeface="Book Antiqua" panose="02040602050305030304" pitchFamily="18" charset="0"/>
                        </a:rPr>
                        <a:t>)</a:t>
                      </a:r>
                      <a:endParaRPr lang="en-US" sz="1600" b="1" i="0" u="none" strike="noStrike" dirty="0">
                        <a:solidFill>
                          <a:srgbClr val="000000"/>
                        </a:solidFill>
                        <a:effectLst/>
                        <a:latin typeface="Book Antiqua" panose="0204060205030503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510">
                <a:tc>
                  <a:txBody>
                    <a:bodyPr/>
                    <a:lstStyle/>
                    <a:p>
                      <a:pPr algn="l" fontAlgn="b"/>
                      <a:r>
                        <a:rPr lang="en-US" sz="1600" b="1" u="none" strike="noStrike" dirty="0" smtClean="0">
                          <a:effectLst/>
                          <a:latin typeface="Book Antiqua" panose="02040602050305030304" pitchFamily="18" charset="0"/>
                        </a:rPr>
                        <a:t>Ana </a:t>
                      </a:r>
                      <a:r>
                        <a:rPr lang="en-US" sz="1600" b="1" u="none" strike="noStrike" dirty="0" err="1" smtClean="0">
                          <a:effectLst/>
                          <a:latin typeface="Book Antiqua" panose="02040602050305030304" pitchFamily="18" charset="0"/>
                        </a:rPr>
                        <a:t>ihracat</a:t>
                      </a:r>
                      <a:r>
                        <a:rPr lang="en-US" sz="1600" b="1" u="none" strike="noStrike" dirty="0" smtClean="0">
                          <a:effectLst/>
                          <a:latin typeface="Book Antiqua" panose="02040602050305030304" pitchFamily="18" charset="0"/>
                        </a:rPr>
                        <a:t> </a:t>
                      </a:r>
                      <a:r>
                        <a:rPr lang="en-US" sz="1600" b="1" u="none" strike="noStrike" dirty="0" err="1" smtClean="0">
                          <a:effectLst/>
                          <a:latin typeface="Book Antiqua" panose="02040602050305030304" pitchFamily="18" charset="0"/>
                        </a:rPr>
                        <a:t>kalemleri</a:t>
                      </a:r>
                      <a:endParaRPr lang="en-US" sz="1600" b="1" i="0" u="none" strike="noStrike" dirty="0">
                        <a:solidFill>
                          <a:srgbClr val="000000"/>
                        </a:solidFill>
                        <a:effectLst/>
                        <a:latin typeface="Book Antiqua" panose="02040602050305030304" pitchFamily="18" charset="0"/>
                      </a:endParaRPr>
                    </a:p>
                  </a:txBody>
                  <a:tcPr marL="9525" marR="9525" marT="9525" marB="0" anchor="b"/>
                </a:tc>
                <a:tc>
                  <a:txBody>
                    <a:bodyPr/>
                    <a:lstStyle/>
                    <a:p>
                      <a:pPr algn="l" fontAlgn="b"/>
                      <a:r>
                        <a:rPr lang="en-US" sz="1600" b="1" u="none" strike="noStrike" dirty="0">
                          <a:effectLst/>
                          <a:latin typeface="Book Antiqua" panose="02040602050305030304" pitchFamily="18" charset="0"/>
                        </a:rPr>
                        <a:t>2020-21</a:t>
                      </a:r>
                      <a:endParaRPr lang="en-US" sz="1600" b="1" i="0" u="none" strike="noStrike" dirty="0">
                        <a:solidFill>
                          <a:srgbClr val="000000"/>
                        </a:solidFill>
                        <a:effectLst/>
                        <a:latin typeface="Book Antiqua" panose="02040602050305030304" pitchFamily="18" charset="0"/>
                      </a:endParaRPr>
                    </a:p>
                  </a:txBody>
                  <a:tcPr marL="9525" marR="9525" marT="9525" marB="0" anchor="b"/>
                </a:tc>
                <a:tc>
                  <a:txBody>
                    <a:bodyPr/>
                    <a:lstStyle/>
                    <a:p>
                      <a:pPr algn="l" fontAlgn="b"/>
                      <a:r>
                        <a:rPr lang="en-US" sz="1600" b="1" u="none" strike="noStrike" dirty="0">
                          <a:effectLst/>
                          <a:latin typeface="Book Antiqua" panose="02040602050305030304" pitchFamily="18" charset="0"/>
                        </a:rPr>
                        <a:t>2021-22</a:t>
                      </a:r>
                      <a:endParaRPr lang="en-US" sz="1600" b="1" i="0" u="none" strike="noStrike" dirty="0">
                        <a:solidFill>
                          <a:srgbClr val="000000"/>
                        </a:solidFill>
                        <a:effectLst/>
                        <a:latin typeface="Book Antiqua" panose="02040602050305030304" pitchFamily="18" charset="0"/>
                      </a:endParaRPr>
                    </a:p>
                  </a:txBody>
                  <a:tcPr marL="9525" marR="9525" marT="9525" marB="0" anchor="b"/>
                </a:tc>
                <a:tc>
                  <a:txBody>
                    <a:bodyPr/>
                    <a:lstStyle/>
                    <a:p>
                      <a:pPr algn="l" fontAlgn="b"/>
                      <a:r>
                        <a:rPr lang="en-US" sz="1600" b="1" u="none" strike="noStrike" dirty="0">
                          <a:effectLst/>
                          <a:latin typeface="Book Antiqua" panose="02040602050305030304" pitchFamily="18" charset="0"/>
                        </a:rPr>
                        <a:t>2022-23</a:t>
                      </a:r>
                      <a:endParaRPr lang="en-US" sz="1600" b="1" i="0" u="none" strike="noStrike" dirty="0">
                        <a:solidFill>
                          <a:srgbClr val="000000"/>
                        </a:solidFill>
                        <a:effectLst/>
                        <a:latin typeface="Book Antiqua" panose="02040602050305030304" pitchFamily="18" charset="0"/>
                      </a:endParaRPr>
                    </a:p>
                  </a:txBody>
                  <a:tcPr marL="9525" marR="9525" marT="9525" marB="0" anchor="b"/>
                </a:tc>
                <a:tc>
                  <a:txBody>
                    <a:bodyPr/>
                    <a:lstStyle/>
                    <a:p>
                      <a:pPr algn="l" fontAlgn="b"/>
                      <a:r>
                        <a:rPr lang="en-US" sz="1600" b="1" u="none" strike="noStrike" dirty="0">
                          <a:effectLst/>
                          <a:latin typeface="Book Antiqua" panose="02040602050305030304" pitchFamily="18" charset="0"/>
                        </a:rPr>
                        <a:t>2023-24</a:t>
                      </a:r>
                      <a:endParaRPr lang="en-US" sz="1600" b="1"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1"/>
                  </a:ext>
                </a:extLst>
              </a:tr>
              <a:tr h="351510">
                <a:tc>
                  <a:txBody>
                    <a:bodyPr/>
                    <a:lstStyle/>
                    <a:p>
                      <a:pPr algn="l" fontAlgn="b"/>
                      <a:r>
                        <a:rPr lang="en-US" sz="1600" u="none" strike="noStrike" dirty="0" err="1" smtClean="0">
                          <a:effectLst/>
                          <a:latin typeface="Book Antiqua" panose="02040602050305030304" pitchFamily="18" charset="0"/>
                        </a:rPr>
                        <a:t>Pirinç</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2039.44</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2473.64</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2179.29</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2935.20</a:t>
                      </a:r>
                      <a:endParaRPr lang="en-US" sz="1600" b="0"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2"/>
                  </a:ext>
                </a:extLst>
              </a:tr>
              <a:tr h="351510">
                <a:tc>
                  <a:txBody>
                    <a:bodyPr/>
                    <a:lstStyle/>
                    <a:p>
                      <a:pPr algn="l" fontAlgn="b"/>
                      <a:r>
                        <a:rPr lang="en-US" sz="1600" u="none" strike="noStrike" dirty="0" smtClean="0">
                          <a:effectLst/>
                          <a:latin typeface="Book Antiqua" panose="02040602050305030304" pitchFamily="18" charset="0"/>
                        </a:rPr>
                        <a:t>Et</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338.10</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352.66</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430.89</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386.08</a:t>
                      </a:r>
                      <a:endParaRPr lang="en-US" sz="1600" b="0"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3"/>
                  </a:ext>
                </a:extLst>
              </a:tr>
              <a:tr h="351510">
                <a:tc>
                  <a:txBody>
                    <a:bodyPr/>
                    <a:lstStyle/>
                    <a:p>
                      <a:pPr algn="l" fontAlgn="b"/>
                      <a:r>
                        <a:rPr lang="en-US" sz="1600" u="none" strike="noStrike" dirty="0" err="1" smtClean="0">
                          <a:effectLst/>
                          <a:latin typeface="Book Antiqua" panose="02040602050305030304" pitchFamily="18" charset="0"/>
                        </a:rPr>
                        <a:t>Susam</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89.32</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186.96</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148.33</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384.86</a:t>
                      </a:r>
                      <a:endParaRPr lang="en-US" sz="1600" b="0"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4"/>
                  </a:ext>
                </a:extLst>
              </a:tr>
              <a:tr h="351510">
                <a:tc>
                  <a:txBody>
                    <a:bodyPr/>
                    <a:lstStyle/>
                    <a:p>
                      <a:pPr algn="l" fontAlgn="b"/>
                      <a:r>
                        <a:rPr lang="en-US" sz="1600" u="none" strike="noStrike" dirty="0" err="1" smtClean="0">
                          <a:effectLst/>
                          <a:latin typeface="Book Antiqua" panose="02040602050305030304" pitchFamily="18" charset="0"/>
                        </a:rPr>
                        <a:t>Mısır</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23.20</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244.57</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190.46</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343.20</a:t>
                      </a:r>
                      <a:endParaRPr lang="en-US" sz="1600" b="0"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5"/>
                  </a:ext>
                </a:extLst>
              </a:tr>
              <a:tr h="351510">
                <a:tc>
                  <a:txBody>
                    <a:bodyPr/>
                    <a:lstStyle/>
                    <a:p>
                      <a:pPr algn="l" fontAlgn="b"/>
                      <a:r>
                        <a:rPr lang="en-US" sz="1600" u="none" strike="noStrike" dirty="0" err="1" smtClean="0">
                          <a:effectLst/>
                          <a:latin typeface="Book Antiqua" panose="02040602050305030304" pitchFamily="18" charset="0"/>
                        </a:rPr>
                        <a:t>Sebzeler</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297.13</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367.39</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273.27</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317.46</a:t>
                      </a:r>
                      <a:endParaRPr lang="en-US" sz="1600" b="0"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6"/>
                  </a:ext>
                </a:extLst>
              </a:tr>
              <a:tr h="351510">
                <a:tc>
                  <a:txBody>
                    <a:bodyPr/>
                    <a:lstStyle/>
                    <a:p>
                      <a:pPr algn="l" fontAlgn="b"/>
                      <a:r>
                        <a:rPr lang="en-US" sz="1600" u="none" strike="noStrike" dirty="0" err="1" smtClean="0">
                          <a:effectLst/>
                          <a:latin typeface="Book Antiqua" panose="02040602050305030304" pitchFamily="18" charset="0"/>
                        </a:rPr>
                        <a:t>Balık</a:t>
                      </a:r>
                      <a:r>
                        <a:rPr lang="en-US" sz="1600" u="none" strike="noStrike" dirty="0" smtClean="0">
                          <a:effectLst/>
                          <a:latin typeface="Book Antiqua" panose="02040602050305030304" pitchFamily="18" charset="0"/>
                        </a:rPr>
                        <a:t> </a:t>
                      </a:r>
                      <a:r>
                        <a:rPr lang="en-US" sz="1600" u="none" strike="noStrike" dirty="0" err="1" smtClean="0">
                          <a:effectLst/>
                          <a:latin typeface="Book Antiqua" panose="02040602050305030304" pitchFamily="18" charset="0"/>
                        </a:rPr>
                        <a:t>ve</a:t>
                      </a:r>
                      <a:r>
                        <a:rPr lang="en-US" sz="1600" u="none" strike="noStrike" dirty="0" smtClean="0">
                          <a:effectLst/>
                          <a:latin typeface="Book Antiqua" panose="02040602050305030304" pitchFamily="18" charset="0"/>
                        </a:rPr>
                        <a:t> </a:t>
                      </a:r>
                      <a:r>
                        <a:rPr lang="en-US" sz="1600" u="none" strike="noStrike" dirty="0" err="1" smtClean="0">
                          <a:effectLst/>
                          <a:latin typeface="Book Antiqua" panose="02040602050305030304" pitchFamily="18" charset="0"/>
                        </a:rPr>
                        <a:t>Kabuklular</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395.34</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411.30</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490.84</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294.66</a:t>
                      </a:r>
                      <a:endParaRPr lang="en-US" sz="1600" b="0"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7"/>
                  </a:ext>
                </a:extLst>
              </a:tr>
              <a:tr h="351510">
                <a:tc>
                  <a:txBody>
                    <a:bodyPr/>
                    <a:lstStyle/>
                    <a:p>
                      <a:pPr algn="l" fontAlgn="b"/>
                      <a:r>
                        <a:rPr lang="en-US" sz="1600" u="none" strike="noStrike" dirty="0" err="1" smtClean="0">
                          <a:effectLst/>
                          <a:latin typeface="Book Antiqua" panose="02040602050305030304" pitchFamily="18" charset="0"/>
                        </a:rPr>
                        <a:t>Meyveler</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443.66</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480.51</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280.57</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259.39</a:t>
                      </a:r>
                      <a:endParaRPr lang="en-US" sz="1600" b="0"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8"/>
                  </a:ext>
                </a:extLst>
              </a:tr>
              <a:tr h="351510">
                <a:tc>
                  <a:txBody>
                    <a:bodyPr/>
                    <a:lstStyle/>
                    <a:p>
                      <a:pPr algn="l" fontAlgn="b"/>
                      <a:r>
                        <a:rPr lang="en-US" sz="1600" u="none" strike="noStrike" dirty="0" err="1" smtClean="0">
                          <a:effectLst/>
                          <a:latin typeface="Book Antiqua" panose="02040602050305030304" pitchFamily="18" charset="0"/>
                        </a:rPr>
                        <a:t>İşlenmiş</a:t>
                      </a:r>
                      <a:r>
                        <a:rPr lang="en-US" sz="1600" u="none" strike="noStrike" dirty="0" smtClean="0">
                          <a:effectLst/>
                          <a:latin typeface="Book Antiqua" panose="02040602050305030304" pitchFamily="18" charset="0"/>
                        </a:rPr>
                        <a:t> Gıda</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235.54</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313.61</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348.40</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219.25</a:t>
                      </a:r>
                      <a:endParaRPr lang="en-US" sz="16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09"/>
                  </a:ext>
                </a:extLst>
              </a:tr>
              <a:tr h="351510">
                <a:tc>
                  <a:txBody>
                    <a:bodyPr/>
                    <a:lstStyle/>
                    <a:p>
                      <a:pPr algn="l" fontAlgn="b"/>
                      <a:r>
                        <a:rPr lang="en-US" sz="1600" u="none" strike="noStrike" dirty="0" err="1" smtClean="0">
                          <a:effectLst/>
                          <a:latin typeface="Book Antiqua" panose="02040602050305030304" pitchFamily="18" charset="0"/>
                        </a:rPr>
                        <a:t>Şeker</a:t>
                      </a:r>
                      <a:r>
                        <a:rPr lang="en-US" sz="1600" u="none" strike="noStrike" dirty="0" smtClean="0">
                          <a:effectLst/>
                          <a:latin typeface="Book Antiqua" panose="02040602050305030304" pitchFamily="18" charset="0"/>
                        </a:rPr>
                        <a:t> </a:t>
                      </a:r>
                      <a:r>
                        <a:rPr lang="en-US" sz="1600" u="none" strike="noStrike" dirty="0" err="1" smtClean="0">
                          <a:effectLst/>
                          <a:latin typeface="Book Antiqua" panose="02040602050305030304" pitchFamily="18" charset="0"/>
                        </a:rPr>
                        <a:t>ve</a:t>
                      </a:r>
                      <a:r>
                        <a:rPr lang="en-US" sz="1600" u="none" strike="noStrike" dirty="0" smtClean="0">
                          <a:effectLst/>
                          <a:latin typeface="Book Antiqua" panose="02040602050305030304" pitchFamily="18" charset="0"/>
                        </a:rPr>
                        <a:t> </a:t>
                      </a:r>
                      <a:r>
                        <a:rPr lang="en-US" sz="1600" u="none" strike="noStrike" dirty="0" err="1" smtClean="0">
                          <a:effectLst/>
                          <a:latin typeface="Book Antiqua" panose="02040602050305030304" pitchFamily="18" charset="0"/>
                        </a:rPr>
                        <a:t>şekerlemeler</a:t>
                      </a:r>
                      <a:endParaRPr lang="en-US" sz="1600" b="0" i="0" u="none" strike="noStrike" dirty="0">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124.14</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212.39</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a:effectLst/>
                          <a:latin typeface="Book Antiqua" panose="02040602050305030304" pitchFamily="18" charset="0"/>
                        </a:rPr>
                        <a:t>321.25</a:t>
                      </a:r>
                      <a:endParaRPr lang="en-US" sz="1600" b="0" i="0" u="none" strike="noStrike">
                        <a:solidFill>
                          <a:srgbClr val="000000"/>
                        </a:solidFill>
                        <a:effectLst/>
                        <a:latin typeface="Book Antiqua" panose="02040602050305030304" pitchFamily="18" charset="0"/>
                      </a:endParaRPr>
                    </a:p>
                  </a:txBody>
                  <a:tcPr marL="9525" marR="9525" marT="9525" marB="0" anchor="b"/>
                </a:tc>
                <a:tc>
                  <a:txBody>
                    <a:bodyPr/>
                    <a:lstStyle/>
                    <a:p>
                      <a:pPr algn="r" fontAlgn="b"/>
                      <a:r>
                        <a:rPr lang="en-US" sz="1600" u="none" strike="noStrike" dirty="0">
                          <a:effectLst/>
                          <a:latin typeface="Book Antiqua" panose="02040602050305030304" pitchFamily="18" charset="0"/>
                        </a:rPr>
                        <a:t>163.20</a:t>
                      </a:r>
                      <a:endParaRPr lang="en-US" sz="1600" b="0"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10"/>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749022033"/>
              </p:ext>
            </p:extLst>
          </p:nvPr>
        </p:nvGraphicFramePr>
        <p:xfrm>
          <a:off x="7345680" y="2573383"/>
          <a:ext cx="4572000" cy="3931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206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099389" cy="706964"/>
          </a:xfrm>
        </p:spPr>
        <p:txBody>
          <a:bodyPr/>
          <a:lstStyle/>
          <a:p>
            <a:pPr algn="ctr"/>
            <a:r>
              <a:rPr lang="en-US" b="1" dirty="0" smtClean="0">
                <a:latin typeface="Book Antiqua" panose="02040602050305030304" pitchFamily="18" charset="0"/>
              </a:rPr>
              <a:t>PAKISTAN’IN İHRACAT YAPTIĞI TEMEL ÜLKELER</a:t>
            </a:r>
            <a:endParaRPr lang="en-US" b="1" dirty="0">
              <a:latin typeface="Book Antiqua" panose="0204060205030503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8583781"/>
              </p:ext>
            </p:extLst>
          </p:nvPr>
        </p:nvGraphicFramePr>
        <p:xfrm>
          <a:off x="1603740" y="2416629"/>
          <a:ext cx="7863840" cy="3683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42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Book Antiqua" pitchFamily="18" charset="0"/>
              </a:rPr>
              <a:t>TAHILLAR (PİRİNÇ)</a:t>
            </a:r>
            <a:endParaRPr lang="en-US" b="1" dirty="0"/>
          </a:p>
        </p:txBody>
      </p:sp>
      <p:sp>
        <p:nvSpPr>
          <p:cNvPr id="15" name="Graphic 3">
            <a:extLst>
              <a:ext uri="{FF2B5EF4-FFF2-40B4-BE49-F238E27FC236}">
                <a16:creationId xmlns:a16="http://schemas.microsoft.com/office/drawing/2014/main" id="{598D8642-F8F2-41CC-8745-1DDDA93475D5}"/>
              </a:ext>
            </a:extLst>
          </p:cNvPr>
          <p:cNvSpPr/>
          <p:nvPr/>
        </p:nvSpPr>
        <p:spPr>
          <a:xfrm>
            <a:off x="4077564" y="2071570"/>
            <a:ext cx="2018437" cy="1524000"/>
          </a:xfrm>
          <a:custGeom>
            <a:avLst/>
            <a:gdLst>
              <a:gd name="connsiteX0" fmla="*/ 2278380 w 4629150"/>
              <a:gd name="connsiteY0" fmla="*/ 4629150 h 4629150"/>
              <a:gd name="connsiteX1" fmla="*/ 0 w 4629150"/>
              <a:gd name="connsiteY1" fmla="*/ 4629150 h 4629150"/>
              <a:gd name="connsiteX2" fmla="*/ 0 w 4629150"/>
              <a:gd name="connsiteY2" fmla="*/ 2349818 h 4629150"/>
              <a:gd name="connsiteX3" fmla="*/ 2349818 w 4629150"/>
              <a:gd name="connsiteY3" fmla="*/ 0 h 4629150"/>
              <a:gd name="connsiteX4" fmla="*/ 4629150 w 4629150"/>
              <a:gd name="connsiteY4" fmla="*/ 0 h 4629150"/>
              <a:gd name="connsiteX5" fmla="*/ 4629150 w 4629150"/>
              <a:gd name="connsiteY5" fmla="*/ 2278380 h 4629150"/>
              <a:gd name="connsiteX6" fmla="*/ 2278380 w 4629150"/>
              <a:gd name="connsiteY6" fmla="*/ 4629150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9150" h="4629150">
                <a:moveTo>
                  <a:pt x="2278380" y="4629150"/>
                </a:moveTo>
                <a:lnTo>
                  <a:pt x="0" y="4629150"/>
                </a:lnTo>
                <a:lnTo>
                  <a:pt x="0" y="2349818"/>
                </a:lnTo>
                <a:cubicBezTo>
                  <a:pt x="0" y="1052513"/>
                  <a:pt x="1052513" y="0"/>
                  <a:pt x="2349818" y="0"/>
                </a:cubicBezTo>
                <a:lnTo>
                  <a:pt x="4629150" y="0"/>
                </a:lnTo>
                <a:lnTo>
                  <a:pt x="4629150" y="2278380"/>
                </a:lnTo>
                <a:cubicBezTo>
                  <a:pt x="4629150" y="3576638"/>
                  <a:pt x="3576638" y="4629150"/>
                  <a:pt x="2278380" y="4629150"/>
                </a:cubicBezTo>
                <a:close/>
              </a:path>
            </a:pathLst>
          </a:custGeom>
          <a:solidFill>
            <a:schemeClr val="accent1"/>
          </a:solidFill>
          <a:ln w="9525" cap="flat">
            <a:noFill/>
            <a:prstDash val="solid"/>
            <a:miter/>
          </a:ln>
        </p:spPr>
        <p:txBody>
          <a:bodyPr rtlCol="0" anchor="ctr"/>
          <a:lstStyle/>
          <a:p>
            <a:r>
              <a:rPr lang="en-US" dirty="0">
                <a:solidFill>
                  <a:prstClr val="black"/>
                </a:solidFill>
              </a:rPr>
              <a:t>       </a:t>
            </a:r>
          </a:p>
        </p:txBody>
      </p:sp>
      <p:sp>
        <p:nvSpPr>
          <p:cNvPr id="16" name="Graphic 3">
            <a:extLst>
              <a:ext uri="{FF2B5EF4-FFF2-40B4-BE49-F238E27FC236}">
                <a16:creationId xmlns:a16="http://schemas.microsoft.com/office/drawing/2014/main" id="{76C7078B-2DCF-4EED-B054-60C58C710ABC}"/>
              </a:ext>
            </a:extLst>
          </p:cNvPr>
          <p:cNvSpPr/>
          <p:nvPr/>
        </p:nvSpPr>
        <p:spPr>
          <a:xfrm>
            <a:off x="1981200" y="3824170"/>
            <a:ext cx="1974808" cy="2500430"/>
          </a:xfrm>
          <a:custGeom>
            <a:avLst/>
            <a:gdLst>
              <a:gd name="connsiteX0" fmla="*/ 2278380 w 4629150"/>
              <a:gd name="connsiteY0" fmla="*/ 4629150 h 4629150"/>
              <a:gd name="connsiteX1" fmla="*/ 0 w 4629150"/>
              <a:gd name="connsiteY1" fmla="*/ 4629150 h 4629150"/>
              <a:gd name="connsiteX2" fmla="*/ 0 w 4629150"/>
              <a:gd name="connsiteY2" fmla="*/ 2349818 h 4629150"/>
              <a:gd name="connsiteX3" fmla="*/ 2349818 w 4629150"/>
              <a:gd name="connsiteY3" fmla="*/ 0 h 4629150"/>
              <a:gd name="connsiteX4" fmla="*/ 4629150 w 4629150"/>
              <a:gd name="connsiteY4" fmla="*/ 0 h 4629150"/>
              <a:gd name="connsiteX5" fmla="*/ 4629150 w 4629150"/>
              <a:gd name="connsiteY5" fmla="*/ 2278380 h 4629150"/>
              <a:gd name="connsiteX6" fmla="*/ 2278380 w 4629150"/>
              <a:gd name="connsiteY6" fmla="*/ 4629150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9150" h="4629150">
                <a:moveTo>
                  <a:pt x="2278380" y="4629150"/>
                </a:moveTo>
                <a:lnTo>
                  <a:pt x="0" y="4629150"/>
                </a:lnTo>
                <a:lnTo>
                  <a:pt x="0" y="2349818"/>
                </a:lnTo>
                <a:cubicBezTo>
                  <a:pt x="0" y="1052513"/>
                  <a:pt x="1052513" y="0"/>
                  <a:pt x="2349818" y="0"/>
                </a:cubicBezTo>
                <a:lnTo>
                  <a:pt x="4629150" y="0"/>
                </a:lnTo>
                <a:lnTo>
                  <a:pt x="4629150" y="2278380"/>
                </a:lnTo>
                <a:cubicBezTo>
                  <a:pt x="4629150" y="3576638"/>
                  <a:pt x="3576638" y="4629150"/>
                  <a:pt x="2278380" y="4629150"/>
                </a:cubicBezTo>
                <a:close/>
              </a:path>
            </a:pathLst>
          </a:custGeom>
          <a:solidFill>
            <a:schemeClr val="accent1"/>
          </a:solidFill>
          <a:ln w="9525" cap="flat">
            <a:noFill/>
            <a:prstDash val="solid"/>
            <a:miter/>
          </a:ln>
        </p:spPr>
        <p:txBody>
          <a:bodyPr rtlCol="0" anchor="ctr"/>
          <a:lstStyle/>
          <a:p>
            <a:endParaRPr lang="en-US">
              <a:solidFill>
                <a:prstClr val="black"/>
              </a:solidFill>
            </a:endParaRPr>
          </a:p>
        </p:txBody>
      </p:sp>
      <p:sp>
        <p:nvSpPr>
          <p:cNvPr id="17" name="Graphic 3">
            <a:extLst>
              <a:ext uri="{FF2B5EF4-FFF2-40B4-BE49-F238E27FC236}">
                <a16:creationId xmlns:a16="http://schemas.microsoft.com/office/drawing/2014/main" id="{38B92FD3-26FC-45EC-B3B7-E0E7A0F2EDEB}"/>
              </a:ext>
            </a:extLst>
          </p:cNvPr>
          <p:cNvSpPr/>
          <p:nvPr/>
        </p:nvSpPr>
        <p:spPr>
          <a:xfrm rot="5400000">
            <a:off x="4245875" y="3668060"/>
            <a:ext cx="1998814" cy="2311036"/>
          </a:xfrm>
          <a:custGeom>
            <a:avLst/>
            <a:gdLst>
              <a:gd name="connsiteX0" fmla="*/ 2278380 w 4629150"/>
              <a:gd name="connsiteY0" fmla="*/ 4629150 h 4629150"/>
              <a:gd name="connsiteX1" fmla="*/ 0 w 4629150"/>
              <a:gd name="connsiteY1" fmla="*/ 4629150 h 4629150"/>
              <a:gd name="connsiteX2" fmla="*/ 0 w 4629150"/>
              <a:gd name="connsiteY2" fmla="*/ 2349818 h 4629150"/>
              <a:gd name="connsiteX3" fmla="*/ 2349818 w 4629150"/>
              <a:gd name="connsiteY3" fmla="*/ 0 h 4629150"/>
              <a:gd name="connsiteX4" fmla="*/ 4629150 w 4629150"/>
              <a:gd name="connsiteY4" fmla="*/ 0 h 4629150"/>
              <a:gd name="connsiteX5" fmla="*/ 4629150 w 4629150"/>
              <a:gd name="connsiteY5" fmla="*/ 2278380 h 4629150"/>
              <a:gd name="connsiteX6" fmla="*/ 2278380 w 4629150"/>
              <a:gd name="connsiteY6" fmla="*/ 4629150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9150" h="4629150">
                <a:moveTo>
                  <a:pt x="2278380" y="4629150"/>
                </a:moveTo>
                <a:lnTo>
                  <a:pt x="0" y="4629150"/>
                </a:lnTo>
                <a:lnTo>
                  <a:pt x="0" y="2349818"/>
                </a:lnTo>
                <a:cubicBezTo>
                  <a:pt x="0" y="1052513"/>
                  <a:pt x="1052513" y="0"/>
                  <a:pt x="2349818" y="0"/>
                </a:cubicBezTo>
                <a:lnTo>
                  <a:pt x="4629150" y="0"/>
                </a:lnTo>
                <a:lnTo>
                  <a:pt x="4629150" y="2278380"/>
                </a:lnTo>
                <a:cubicBezTo>
                  <a:pt x="4629150" y="3576638"/>
                  <a:pt x="3576638" y="4629150"/>
                  <a:pt x="2278380" y="4629150"/>
                </a:cubicBezTo>
                <a:close/>
              </a:path>
            </a:pathLst>
          </a:custGeom>
          <a:solidFill>
            <a:schemeClr val="accent2"/>
          </a:solidFill>
          <a:ln w="9525" cap="flat">
            <a:noFill/>
            <a:prstDash val="solid"/>
            <a:miter/>
          </a:ln>
        </p:spPr>
        <p:txBody>
          <a:bodyPr rtlCol="0" anchor="ctr"/>
          <a:lstStyle/>
          <a:p>
            <a:endParaRPr lang="en-US">
              <a:solidFill>
                <a:prstClr val="black"/>
              </a:solidFill>
            </a:endParaRPr>
          </a:p>
        </p:txBody>
      </p:sp>
      <p:sp>
        <p:nvSpPr>
          <p:cNvPr id="18" name="Graphic 3">
            <a:extLst>
              <a:ext uri="{FF2B5EF4-FFF2-40B4-BE49-F238E27FC236}">
                <a16:creationId xmlns:a16="http://schemas.microsoft.com/office/drawing/2014/main" id="{2498B6D3-EC7B-4D82-82A7-B96B99049836}"/>
              </a:ext>
            </a:extLst>
          </p:cNvPr>
          <p:cNvSpPr/>
          <p:nvPr/>
        </p:nvSpPr>
        <p:spPr>
          <a:xfrm rot="16200000">
            <a:off x="2160953" y="1968017"/>
            <a:ext cx="1524000" cy="2035906"/>
          </a:xfrm>
          <a:custGeom>
            <a:avLst/>
            <a:gdLst>
              <a:gd name="connsiteX0" fmla="*/ 2278380 w 4629150"/>
              <a:gd name="connsiteY0" fmla="*/ 4629150 h 4629150"/>
              <a:gd name="connsiteX1" fmla="*/ 0 w 4629150"/>
              <a:gd name="connsiteY1" fmla="*/ 4629150 h 4629150"/>
              <a:gd name="connsiteX2" fmla="*/ 0 w 4629150"/>
              <a:gd name="connsiteY2" fmla="*/ 2349818 h 4629150"/>
              <a:gd name="connsiteX3" fmla="*/ 2349818 w 4629150"/>
              <a:gd name="connsiteY3" fmla="*/ 0 h 4629150"/>
              <a:gd name="connsiteX4" fmla="*/ 4629150 w 4629150"/>
              <a:gd name="connsiteY4" fmla="*/ 0 h 4629150"/>
              <a:gd name="connsiteX5" fmla="*/ 4629150 w 4629150"/>
              <a:gd name="connsiteY5" fmla="*/ 2278380 h 4629150"/>
              <a:gd name="connsiteX6" fmla="*/ 2278380 w 4629150"/>
              <a:gd name="connsiteY6" fmla="*/ 4629150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9150" h="4629150">
                <a:moveTo>
                  <a:pt x="2278380" y="4629150"/>
                </a:moveTo>
                <a:lnTo>
                  <a:pt x="0" y="4629150"/>
                </a:lnTo>
                <a:lnTo>
                  <a:pt x="0" y="2349818"/>
                </a:lnTo>
                <a:cubicBezTo>
                  <a:pt x="0" y="1052513"/>
                  <a:pt x="1052513" y="0"/>
                  <a:pt x="2349818" y="0"/>
                </a:cubicBezTo>
                <a:lnTo>
                  <a:pt x="4629150" y="0"/>
                </a:lnTo>
                <a:lnTo>
                  <a:pt x="4629150" y="2278380"/>
                </a:lnTo>
                <a:cubicBezTo>
                  <a:pt x="4629150" y="3576638"/>
                  <a:pt x="3576638" y="4629150"/>
                  <a:pt x="2278380" y="4629150"/>
                </a:cubicBezTo>
                <a:close/>
              </a:path>
            </a:pathLst>
          </a:custGeom>
          <a:solidFill>
            <a:schemeClr val="accent2"/>
          </a:solidFill>
          <a:ln w="9525" cap="flat">
            <a:noFill/>
            <a:prstDash val="solid"/>
            <a:miter/>
          </a:ln>
        </p:spPr>
        <p:txBody>
          <a:bodyPr rtlCol="0" anchor="ctr"/>
          <a:lstStyle/>
          <a:p>
            <a:endParaRPr lang="en-US">
              <a:solidFill>
                <a:prstClr val="black"/>
              </a:solidFill>
            </a:endParaRPr>
          </a:p>
        </p:txBody>
      </p:sp>
      <p:sp>
        <p:nvSpPr>
          <p:cNvPr id="19" name="TextBox 18">
            <a:extLst>
              <a:ext uri="{FF2B5EF4-FFF2-40B4-BE49-F238E27FC236}">
                <a16:creationId xmlns:a16="http://schemas.microsoft.com/office/drawing/2014/main" id="{375FFA0E-C146-4936-8360-F6BCF158E8CE}"/>
              </a:ext>
            </a:extLst>
          </p:cNvPr>
          <p:cNvSpPr txBox="1"/>
          <p:nvPr/>
        </p:nvSpPr>
        <p:spPr>
          <a:xfrm>
            <a:off x="1905000" y="2611407"/>
            <a:ext cx="2035578" cy="707886"/>
          </a:xfrm>
          <a:prstGeom prst="rect">
            <a:avLst/>
          </a:prstGeom>
          <a:noFill/>
        </p:spPr>
        <p:txBody>
          <a:bodyPr wrap="square" rtlCol="0">
            <a:spAutoFit/>
          </a:bodyPr>
          <a:lstStyle/>
          <a:p>
            <a:pPr marL="0" lvl="3" algn="ctr"/>
            <a:r>
              <a:rPr lang="it-IT" sz="2000" b="1" dirty="0" smtClean="0">
                <a:solidFill>
                  <a:schemeClr val="bg1"/>
                </a:solidFill>
                <a:latin typeface="Book Antiqua" pitchFamily="18" charset="0"/>
                <a:cs typeface="Calibri" pitchFamily="34" charset="0"/>
              </a:rPr>
              <a:t>Dünyaca Ünlü </a:t>
            </a:r>
            <a:r>
              <a:rPr lang="it-IT" sz="2000" b="1" dirty="0" smtClean="0">
                <a:solidFill>
                  <a:schemeClr val="bg1"/>
                </a:solidFill>
                <a:latin typeface="Book Antiqua" pitchFamily="18" charset="0"/>
                <a:cs typeface="Calibri" pitchFamily="34" charset="0"/>
              </a:rPr>
              <a:t>Basmati</a:t>
            </a:r>
            <a:endParaRPr lang="en-US" altLang="ko-KR" sz="2000" b="1" dirty="0">
              <a:solidFill>
                <a:schemeClr val="bg1"/>
              </a:solidFill>
              <a:latin typeface="Book Antiqua" pitchFamily="18" charset="0"/>
              <a:cs typeface="Calibri" pitchFamily="34" charset="0"/>
            </a:endParaRPr>
          </a:p>
        </p:txBody>
      </p:sp>
      <p:sp>
        <p:nvSpPr>
          <p:cNvPr id="20" name="TextBox 19">
            <a:extLst>
              <a:ext uri="{FF2B5EF4-FFF2-40B4-BE49-F238E27FC236}">
                <a16:creationId xmlns:a16="http://schemas.microsoft.com/office/drawing/2014/main" id="{BF7F0CB2-F826-46B3-BD2C-EAC51AEEA27C}"/>
              </a:ext>
            </a:extLst>
          </p:cNvPr>
          <p:cNvSpPr txBox="1"/>
          <p:nvPr/>
        </p:nvSpPr>
        <p:spPr>
          <a:xfrm>
            <a:off x="4152971" y="2223969"/>
            <a:ext cx="2077696" cy="1015663"/>
          </a:xfrm>
          <a:prstGeom prst="rect">
            <a:avLst/>
          </a:prstGeom>
          <a:noFill/>
        </p:spPr>
        <p:txBody>
          <a:bodyPr wrap="square" lIns="108000" rIns="108000" rtlCol="0">
            <a:spAutoFit/>
          </a:bodyPr>
          <a:lstStyle/>
          <a:p>
            <a:pPr algn="ctr"/>
            <a:r>
              <a:rPr lang="en-US" sz="2000" b="1" dirty="0" err="1" smtClean="0">
                <a:solidFill>
                  <a:schemeClr val="bg1"/>
                </a:solidFill>
                <a:latin typeface="Book Antiqua" pitchFamily="18" charset="0"/>
              </a:rPr>
              <a:t>İhracatı</a:t>
            </a:r>
            <a:r>
              <a:rPr lang="en-US" sz="2000" b="1" dirty="0" smtClean="0">
                <a:solidFill>
                  <a:schemeClr val="bg1"/>
                </a:solidFill>
                <a:latin typeface="Book Antiqua" pitchFamily="18" charset="0"/>
              </a:rPr>
              <a:t> ilk </a:t>
            </a:r>
            <a:r>
              <a:rPr lang="en-US" sz="2000" b="1" dirty="0" err="1" smtClean="0">
                <a:solidFill>
                  <a:schemeClr val="bg1"/>
                </a:solidFill>
                <a:latin typeface="Book Antiqua" pitchFamily="18" charset="0"/>
              </a:rPr>
              <a:t>defa</a:t>
            </a:r>
            <a:r>
              <a:rPr lang="en-US" sz="2000" b="1" dirty="0" smtClean="0">
                <a:solidFill>
                  <a:schemeClr val="bg1"/>
                </a:solidFill>
                <a:latin typeface="Book Antiqua" pitchFamily="18" charset="0"/>
              </a:rPr>
              <a:t> 3 </a:t>
            </a:r>
            <a:r>
              <a:rPr lang="en-US" sz="2000" b="1" dirty="0" err="1" smtClean="0">
                <a:solidFill>
                  <a:schemeClr val="bg1"/>
                </a:solidFill>
                <a:latin typeface="Book Antiqua" pitchFamily="18" charset="0"/>
              </a:rPr>
              <a:t>milyar</a:t>
            </a:r>
            <a:r>
              <a:rPr lang="en-US" sz="2000" b="1" dirty="0" smtClean="0">
                <a:solidFill>
                  <a:schemeClr val="bg1"/>
                </a:solidFill>
                <a:latin typeface="Book Antiqua" pitchFamily="18" charset="0"/>
              </a:rPr>
              <a:t> </a:t>
            </a:r>
            <a:r>
              <a:rPr lang="en-US" sz="2000" b="1" dirty="0" err="1" smtClean="0">
                <a:solidFill>
                  <a:schemeClr val="bg1"/>
                </a:solidFill>
                <a:latin typeface="Book Antiqua" pitchFamily="18" charset="0"/>
              </a:rPr>
              <a:t>Doları</a:t>
            </a:r>
            <a:r>
              <a:rPr lang="en-US" sz="2000" b="1" dirty="0" smtClean="0">
                <a:solidFill>
                  <a:schemeClr val="bg1"/>
                </a:solidFill>
                <a:latin typeface="Book Antiqua" pitchFamily="18" charset="0"/>
              </a:rPr>
              <a:t> </a:t>
            </a:r>
            <a:r>
              <a:rPr lang="en-US" sz="2000" b="1" dirty="0" err="1" smtClean="0">
                <a:solidFill>
                  <a:schemeClr val="bg1"/>
                </a:solidFill>
                <a:latin typeface="Book Antiqua" pitchFamily="18" charset="0"/>
              </a:rPr>
              <a:t>aştı</a:t>
            </a:r>
            <a:r>
              <a:rPr lang="en-US" sz="2000" b="1" dirty="0" smtClean="0">
                <a:solidFill>
                  <a:schemeClr val="bg1"/>
                </a:solidFill>
                <a:latin typeface="Book Antiqua" pitchFamily="18" charset="0"/>
              </a:rPr>
              <a:t> </a:t>
            </a:r>
            <a:r>
              <a:rPr lang="en-US" sz="2000" b="1" dirty="0">
                <a:solidFill>
                  <a:schemeClr val="bg1"/>
                </a:solidFill>
                <a:latin typeface="Book Antiqua" pitchFamily="18" charset="0"/>
              </a:rPr>
              <a:t>(2023-2024)</a:t>
            </a:r>
            <a:endParaRPr lang="en-US" altLang="ko-KR" sz="2000" b="1" dirty="0">
              <a:solidFill>
                <a:schemeClr val="bg1"/>
              </a:solidFill>
              <a:latin typeface="Book Antiqua" pitchFamily="18" charset="0"/>
              <a:cs typeface="Calibri" pitchFamily="34" charset="0"/>
            </a:endParaRPr>
          </a:p>
        </p:txBody>
      </p:sp>
      <p:sp>
        <p:nvSpPr>
          <p:cNvPr id="21" name="TextBox 20">
            <a:extLst>
              <a:ext uri="{FF2B5EF4-FFF2-40B4-BE49-F238E27FC236}">
                <a16:creationId xmlns:a16="http://schemas.microsoft.com/office/drawing/2014/main" id="{407760AA-7A39-4C3A-8041-7B05243F9679}"/>
              </a:ext>
            </a:extLst>
          </p:cNvPr>
          <p:cNvSpPr txBox="1"/>
          <p:nvPr/>
        </p:nvSpPr>
        <p:spPr>
          <a:xfrm>
            <a:off x="2133600" y="3976571"/>
            <a:ext cx="1524000" cy="2246769"/>
          </a:xfrm>
          <a:prstGeom prst="rect">
            <a:avLst/>
          </a:prstGeom>
          <a:noFill/>
        </p:spPr>
        <p:txBody>
          <a:bodyPr wrap="square" lIns="108000" rIns="108000" rtlCol="0">
            <a:spAutoFit/>
          </a:bodyPr>
          <a:lstStyle/>
          <a:p>
            <a:pPr algn="ctr"/>
            <a:r>
              <a:rPr lang="en-US" altLang="ko-KR" sz="2000" b="1" dirty="0" err="1" smtClean="0">
                <a:solidFill>
                  <a:schemeClr val="bg1"/>
                </a:solidFill>
                <a:latin typeface="Book Antiqua" pitchFamily="18" charset="0"/>
                <a:cs typeface="Calibri" pitchFamily="34" charset="0"/>
              </a:rPr>
              <a:t>Toplam</a:t>
            </a:r>
            <a:r>
              <a:rPr lang="en-US" altLang="ko-KR" sz="2000" b="1" dirty="0" smtClean="0">
                <a:solidFill>
                  <a:schemeClr val="bg1"/>
                </a:solidFill>
                <a:latin typeface="Book Antiqua" pitchFamily="18" charset="0"/>
                <a:cs typeface="Calibri" pitchFamily="34" charset="0"/>
              </a:rPr>
              <a:t> </a:t>
            </a:r>
            <a:r>
              <a:rPr lang="en-US" altLang="ko-KR" sz="2000" b="1" dirty="0" err="1" smtClean="0">
                <a:solidFill>
                  <a:schemeClr val="bg1"/>
                </a:solidFill>
                <a:latin typeface="Book Antiqua" pitchFamily="18" charset="0"/>
                <a:cs typeface="Calibri" pitchFamily="34" charset="0"/>
              </a:rPr>
              <a:t>hasat</a:t>
            </a:r>
            <a:r>
              <a:rPr lang="en-US" altLang="ko-KR" sz="2000" b="1" dirty="0" smtClean="0">
                <a:solidFill>
                  <a:schemeClr val="bg1"/>
                </a:solidFill>
                <a:latin typeface="Book Antiqua" pitchFamily="18" charset="0"/>
                <a:cs typeface="Calibri" pitchFamily="34" charset="0"/>
              </a:rPr>
              <a:t> </a:t>
            </a:r>
            <a:r>
              <a:rPr lang="en-US" altLang="ko-KR" sz="2000" b="1" dirty="0" err="1" smtClean="0">
                <a:solidFill>
                  <a:schemeClr val="bg1"/>
                </a:solidFill>
                <a:latin typeface="Book Antiqua" pitchFamily="18" charset="0"/>
                <a:cs typeface="Calibri" pitchFamily="34" charset="0"/>
              </a:rPr>
              <a:t>edilmiş</a:t>
            </a:r>
            <a:r>
              <a:rPr lang="en-US" altLang="ko-KR" sz="2000" b="1" dirty="0" smtClean="0">
                <a:solidFill>
                  <a:schemeClr val="bg1"/>
                </a:solidFill>
                <a:latin typeface="Book Antiqua" pitchFamily="18" charset="0"/>
                <a:cs typeface="Calibri" pitchFamily="34" charset="0"/>
              </a:rPr>
              <a:t> </a:t>
            </a:r>
            <a:r>
              <a:rPr lang="en-US" altLang="ko-KR" sz="2000" b="1" dirty="0" err="1" smtClean="0">
                <a:solidFill>
                  <a:schemeClr val="bg1"/>
                </a:solidFill>
                <a:latin typeface="Book Antiqua" pitchFamily="18" charset="0"/>
                <a:cs typeface="Calibri" pitchFamily="34" charset="0"/>
              </a:rPr>
              <a:t>alan</a:t>
            </a:r>
            <a:r>
              <a:rPr lang="en-US" altLang="ko-KR" sz="2000" b="1" dirty="0" smtClean="0">
                <a:solidFill>
                  <a:schemeClr val="bg1"/>
                </a:solidFill>
                <a:latin typeface="Book Antiqua" pitchFamily="18" charset="0"/>
                <a:cs typeface="Calibri" pitchFamily="34" charset="0"/>
              </a:rPr>
              <a:t> </a:t>
            </a:r>
            <a:r>
              <a:rPr lang="en-US" altLang="ko-KR" sz="2000" b="1" dirty="0" err="1" smtClean="0">
                <a:solidFill>
                  <a:schemeClr val="bg1"/>
                </a:solidFill>
                <a:latin typeface="Book Antiqua" pitchFamily="18" charset="0"/>
                <a:cs typeface="Calibri" pitchFamily="34" charset="0"/>
              </a:rPr>
              <a:t>yaklaşık</a:t>
            </a:r>
            <a:r>
              <a:rPr lang="en-US" altLang="ko-KR" sz="2000" b="1" dirty="0" smtClean="0">
                <a:solidFill>
                  <a:schemeClr val="bg1"/>
                </a:solidFill>
                <a:latin typeface="Book Antiqua" pitchFamily="18" charset="0"/>
                <a:cs typeface="Calibri" pitchFamily="34" charset="0"/>
              </a:rPr>
              <a:t> 158 </a:t>
            </a:r>
            <a:r>
              <a:rPr lang="en-US" altLang="ko-KR" sz="2000" b="1" dirty="0" err="1" smtClean="0">
                <a:solidFill>
                  <a:schemeClr val="bg1"/>
                </a:solidFill>
                <a:latin typeface="Book Antiqua" pitchFamily="18" charset="0"/>
                <a:cs typeface="Calibri" pitchFamily="34" charset="0"/>
              </a:rPr>
              <a:t>milyon</a:t>
            </a:r>
            <a:r>
              <a:rPr lang="en-US" altLang="ko-KR" sz="2000" b="1" dirty="0" smtClean="0">
                <a:solidFill>
                  <a:schemeClr val="bg1"/>
                </a:solidFill>
                <a:latin typeface="Book Antiqua" pitchFamily="18" charset="0"/>
                <a:cs typeface="Calibri" pitchFamily="34" charset="0"/>
              </a:rPr>
              <a:t> </a:t>
            </a:r>
            <a:r>
              <a:rPr lang="en-US" altLang="ko-KR" sz="2000" b="1" dirty="0" err="1" smtClean="0">
                <a:solidFill>
                  <a:schemeClr val="bg1"/>
                </a:solidFill>
                <a:latin typeface="Book Antiqua" pitchFamily="18" charset="0"/>
                <a:cs typeface="Calibri" pitchFamily="34" charset="0"/>
              </a:rPr>
              <a:t>hektar</a:t>
            </a:r>
            <a:r>
              <a:rPr lang="en-US" altLang="ko-KR" sz="2000" b="1" dirty="0" smtClean="0">
                <a:solidFill>
                  <a:schemeClr val="bg1"/>
                </a:solidFill>
                <a:latin typeface="Book Antiqua" pitchFamily="18" charset="0"/>
                <a:cs typeface="Calibri" pitchFamily="34" charset="0"/>
              </a:rPr>
              <a:t>	</a:t>
            </a:r>
            <a:endParaRPr lang="ko-KR" altLang="en-US" sz="2000" b="1" dirty="0">
              <a:solidFill>
                <a:schemeClr val="bg1"/>
              </a:solidFill>
              <a:latin typeface="Book Antiqua" pitchFamily="18" charset="0"/>
              <a:cs typeface="Calibri" pitchFamily="34" charset="0"/>
            </a:endParaRPr>
          </a:p>
        </p:txBody>
      </p:sp>
      <p:sp>
        <p:nvSpPr>
          <p:cNvPr id="23" name="Rectangle 22"/>
          <p:cNvSpPr/>
          <p:nvPr/>
        </p:nvSpPr>
        <p:spPr>
          <a:xfrm>
            <a:off x="4243423" y="4509180"/>
            <a:ext cx="1896792" cy="707886"/>
          </a:xfrm>
          <a:prstGeom prst="rect">
            <a:avLst/>
          </a:prstGeom>
        </p:spPr>
        <p:txBody>
          <a:bodyPr wrap="square">
            <a:spAutoFit/>
          </a:bodyPr>
          <a:lstStyle/>
          <a:p>
            <a:pPr algn="ctr"/>
            <a:r>
              <a:rPr lang="en-US" sz="2000" b="1" dirty="0" err="1" smtClean="0">
                <a:solidFill>
                  <a:schemeClr val="bg1"/>
                </a:solidFill>
                <a:latin typeface="Book Antiqua" pitchFamily="18" charset="0"/>
                <a:cs typeface="Calibri" pitchFamily="34" charset="0"/>
              </a:rPr>
              <a:t>Diğer</a:t>
            </a:r>
            <a:r>
              <a:rPr lang="en-US" sz="2000" b="1" dirty="0" smtClean="0">
                <a:solidFill>
                  <a:schemeClr val="bg1"/>
                </a:solidFill>
                <a:latin typeface="Book Antiqua" pitchFamily="18" charset="0"/>
                <a:cs typeface="Calibri" pitchFamily="34" charset="0"/>
              </a:rPr>
              <a:t> IRRI </a:t>
            </a:r>
            <a:r>
              <a:rPr lang="en-US" sz="2000" b="1" dirty="0" err="1" smtClean="0">
                <a:solidFill>
                  <a:schemeClr val="bg1"/>
                </a:solidFill>
                <a:latin typeface="Book Antiqua" pitchFamily="18" charset="0"/>
                <a:cs typeface="Calibri" pitchFamily="34" charset="0"/>
              </a:rPr>
              <a:t>varyasyonları</a:t>
            </a:r>
            <a:r>
              <a:rPr lang="en-US" sz="2000" b="1" dirty="0" smtClean="0">
                <a:solidFill>
                  <a:schemeClr val="bg1"/>
                </a:solidFill>
                <a:latin typeface="Book Antiqua" pitchFamily="18" charset="0"/>
                <a:cs typeface="Calibri" pitchFamily="34" charset="0"/>
              </a:rPr>
              <a:t> </a:t>
            </a:r>
            <a:endParaRPr lang="en-US" sz="2000" b="1" dirty="0">
              <a:solidFill>
                <a:schemeClr val="bg1"/>
              </a:solidFill>
              <a:latin typeface="Book Antiqua" pitchFamily="18" charset="0"/>
              <a:cs typeface="Calibri" pitchFamily="34" charset="0"/>
            </a:endParaRPr>
          </a:p>
        </p:txBody>
      </p:sp>
      <p:pic>
        <p:nvPicPr>
          <p:cNvPr id="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559946"/>
            <a:ext cx="3171800" cy="26884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Graphic 3">
            <a:extLst>
              <a:ext uri="{FF2B5EF4-FFF2-40B4-BE49-F238E27FC236}">
                <a16:creationId xmlns:a16="http://schemas.microsoft.com/office/drawing/2014/main" id="{598D8642-F8F2-41CC-8745-1DDDA93475D5}"/>
              </a:ext>
            </a:extLst>
          </p:cNvPr>
          <p:cNvSpPr/>
          <p:nvPr/>
        </p:nvSpPr>
        <p:spPr>
          <a:xfrm>
            <a:off x="7924800" y="1981200"/>
            <a:ext cx="2438400" cy="2209800"/>
          </a:xfrm>
          <a:custGeom>
            <a:avLst/>
            <a:gdLst>
              <a:gd name="connsiteX0" fmla="*/ 2278380 w 4629150"/>
              <a:gd name="connsiteY0" fmla="*/ 4629150 h 4629150"/>
              <a:gd name="connsiteX1" fmla="*/ 0 w 4629150"/>
              <a:gd name="connsiteY1" fmla="*/ 4629150 h 4629150"/>
              <a:gd name="connsiteX2" fmla="*/ 0 w 4629150"/>
              <a:gd name="connsiteY2" fmla="*/ 2349818 h 4629150"/>
              <a:gd name="connsiteX3" fmla="*/ 2349818 w 4629150"/>
              <a:gd name="connsiteY3" fmla="*/ 0 h 4629150"/>
              <a:gd name="connsiteX4" fmla="*/ 4629150 w 4629150"/>
              <a:gd name="connsiteY4" fmla="*/ 0 h 4629150"/>
              <a:gd name="connsiteX5" fmla="*/ 4629150 w 4629150"/>
              <a:gd name="connsiteY5" fmla="*/ 2278380 h 4629150"/>
              <a:gd name="connsiteX6" fmla="*/ 2278380 w 4629150"/>
              <a:gd name="connsiteY6" fmla="*/ 4629150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9150" h="4629150">
                <a:moveTo>
                  <a:pt x="2278380" y="4629150"/>
                </a:moveTo>
                <a:lnTo>
                  <a:pt x="0" y="4629150"/>
                </a:lnTo>
                <a:lnTo>
                  <a:pt x="0" y="2349818"/>
                </a:lnTo>
                <a:cubicBezTo>
                  <a:pt x="0" y="1052513"/>
                  <a:pt x="1052513" y="0"/>
                  <a:pt x="2349818" y="0"/>
                </a:cubicBezTo>
                <a:lnTo>
                  <a:pt x="4629150" y="0"/>
                </a:lnTo>
                <a:lnTo>
                  <a:pt x="4629150" y="2278380"/>
                </a:lnTo>
                <a:cubicBezTo>
                  <a:pt x="4629150" y="3576638"/>
                  <a:pt x="3576638" y="4629150"/>
                  <a:pt x="2278380" y="4629150"/>
                </a:cubicBezTo>
                <a:close/>
              </a:path>
            </a:pathLst>
          </a:custGeom>
          <a:solidFill>
            <a:schemeClr val="accent1"/>
          </a:solidFill>
          <a:ln w="9525" cap="flat">
            <a:noFill/>
            <a:prstDash val="solid"/>
            <a:miter/>
          </a:ln>
        </p:spPr>
        <p:txBody>
          <a:bodyPr rtlCol="0" anchor="ctr"/>
          <a:lstStyle/>
          <a:p>
            <a:r>
              <a:rPr lang="en-US" dirty="0">
                <a:solidFill>
                  <a:prstClr val="black"/>
                </a:solidFill>
              </a:rPr>
              <a:t>       </a:t>
            </a:r>
          </a:p>
        </p:txBody>
      </p:sp>
      <p:sp>
        <p:nvSpPr>
          <p:cNvPr id="26" name="TextBox 25"/>
          <p:cNvSpPr txBox="1"/>
          <p:nvPr/>
        </p:nvSpPr>
        <p:spPr>
          <a:xfrm>
            <a:off x="8551577" y="1981200"/>
            <a:ext cx="2531167" cy="2062103"/>
          </a:xfrm>
          <a:prstGeom prst="rect">
            <a:avLst/>
          </a:prstGeom>
          <a:noFill/>
        </p:spPr>
        <p:txBody>
          <a:bodyPr wrap="square" rtlCol="0">
            <a:spAutoFit/>
          </a:bodyPr>
          <a:lstStyle/>
          <a:p>
            <a:r>
              <a:rPr lang="en-US" sz="1600" b="1" dirty="0" smtClean="0">
                <a:solidFill>
                  <a:schemeClr val="tx2">
                    <a:lumMod val="50000"/>
                  </a:schemeClr>
                </a:solidFill>
                <a:latin typeface="Book Antiqua" pitchFamily="18" charset="0"/>
              </a:rPr>
              <a:t>ANA İHRACAT ÜLKELERİ:</a:t>
            </a:r>
            <a:endParaRPr lang="en-US" sz="1600" b="1" dirty="0">
              <a:solidFill>
                <a:schemeClr val="tx2">
                  <a:lumMod val="50000"/>
                </a:schemeClr>
              </a:solidFill>
              <a:latin typeface="Book Antiqua" pitchFamily="18" charset="0"/>
            </a:endParaRPr>
          </a:p>
          <a:p>
            <a:pPr>
              <a:buFont typeface="Arial" pitchFamily="34" charset="0"/>
              <a:buChar char="•"/>
            </a:pPr>
            <a:r>
              <a:rPr lang="en-US" sz="1600" b="1" dirty="0">
                <a:solidFill>
                  <a:schemeClr val="tx2">
                    <a:lumMod val="50000"/>
                  </a:schemeClr>
                </a:solidFill>
                <a:latin typeface="Book Antiqua" pitchFamily="18" charset="0"/>
              </a:rPr>
              <a:t> </a:t>
            </a:r>
            <a:r>
              <a:rPr lang="en-US" sz="1600" b="1" dirty="0" smtClean="0">
                <a:solidFill>
                  <a:schemeClr val="tx2">
                    <a:lumMod val="50000"/>
                  </a:schemeClr>
                </a:solidFill>
                <a:latin typeface="Book Antiqua" pitchFamily="18" charset="0"/>
              </a:rPr>
              <a:t>ÇİN</a:t>
            </a:r>
            <a:endParaRPr lang="en-US" sz="1600" b="1" dirty="0">
              <a:solidFill>
                <a:schemeClr val="tx2">
                  <a:lumMod val="50000"/>
                </a:schemeClr>
              </a:solidFill>
              <a:latin typeface="Book Antiqua" pitchFamily="18" charset="0"/>
            </a:endParaRPr>
          </a:p>
          <a:p>
            <a:pPr>
              <a:buFont typeface="Arial" pitchFamily="34" charset="0"/>
              <a:buChar char="•"/>
            </a:pPr>
            <a:r>
              <a:rPr lang="en-US" sz="1600" b="1" dirty="0" smtClean="0">
                <a:solidFill>
                  <a:schemeClr val="tx2">
                    <a:lumMod val="50000"/>
                  </a:schemeClr>
                </a:solidFill>
                <a:latin typeface="Book Antiqua" pitchFamily="18" charset="0"/>
              </a:rPr>
              <a:t>MALEZYA</a:t>
            </a:r>
            <a:endParaRPr lang="en-US" sz="1600" b="1" dirty="0">
              <a:solidFill>
                <a:schemeClr val="tx2">
                  <a:lumMod val="50000"/>
                </a:schemeClr>
              </a:solidFill>
              <a:latin typeface="Book Antiqua" pitchFamily="18" charset="0"/>
            </a:endParaRPr>
          </a:p>
          <a:p>
            <a:pPr>
              <a:buFont typeface="Arial" pitchFamily="34" charset="0"/>
              <a:buChar char="•"/>
            </a:pPr>
            <a:r>
              <a:rPr lang="en-US" sz="1600" b="1" dirty="0" smtClean="0">
                <a:solidFill>
                  <a:schemeClr val="tx2">
                    <a:lumMod val="50000"/>
                  </a:schemeClr>
                </a:solidFill>
                <a:latin typeface="Book Antiqua" pitchFamily="18" charset="0"/>
              </a:rPr>
              <a:t>KAZAKISTAN</a:t>
            </a:r>
            <a:endParaRPr lang="en-US" sz="1600" b="1" dirty="0">
              <a:solidFill>
                <a:schemeClr val="tx2">
                  <a:lumMod val="50000"/>
                </a:schemeClr>
              </a:solidFill>
              <a:latin typeface="Book Antiqua" pitchFamily="18" charset="0"/>
            </a:endParaRPr>
          </a:p>
          <a:p>
            <a:pPr>
              <a:buFont typeface="Arial" pitchFamily="34" charset="0"/>
              <a:buChar char="•"/>
            </a:pPr>
            <a:r>
              <a:rPr lang="en-US" sz="1600" b="1" dirty="0">
                <a:solidFill>
                  <a:schemeClr val="tx2">
                    <a:lumMod val="50000"/>
                  </a:schemeClr>
                </a:solidFill>
                <a:latin typeface="Book Antiqua" pitchFamily="18" charset="0"/>
              </a:rPr>
              <a:t> </a:t>
            </a:r>
            <a:r>
              <a:rPr lang="en-US" sz="1600" b="1" dirty="0" smtClean="0">
                <a:solidFill>
                  <a:schemeClr val="tx2">
                    <a:lumMod val="50000"/>
                  </a:schemeClr>
                </a:solidFill>
                <a:latin typeface="Book Antiqua" pitchFamily="18" charset="0"/>
              </a:rPr>
              <a:t>AFGANISTAN</a:t>
            </a:r>
            <a:endParaRPr lang="en-US" sz="1600" b="1" dirty="0">
              <a:solidFill>
                <a:schemeClr val="tx2">
                  <a:lumMod val="50000"/>
                </a:schemeClr>
              </a:solidFill>
              <a:latin typeface="Book Antiqua" pitchFamily="18" charset="0"/>
            </a:endParaRPr>
          </a:p>
          <a:p>
            <a:pPr>
              <a:buFont typeface="Arial" pitchFamily="34" charset="0"/>
              <a:buChar char="•"/>
            </a:pPr>
            <a:r>
              <a:rPr lang="en-US" sz="1600" b="1" dirty="0">
                <a:solidFill>
                  <a:schemeClr val="tx2">
                    <a:lumMod val="50000"/>
                  </a:schemeClr>
                </a:solidFill>
                <a:latin typeface="Book Antiqua" pitchFamily="18" charset="0"/>
              </a:rPr>
              <a:t> </a:t>
            </a:r>
            <a:r>
              <a:rPr lang="en-US" sz="1600" b="1" dirty="0" smtClean="0">
                <a:solidFill>
                  <a:schemeClr val="tx2">
                    <a:lumMod val="50000"/>
                  </a:schemeClr>
                </a:solidFill>
                <a:latin typeface="Book Antiqua" pitchFamily="18" charset="0"/>
              </a:rPr>
              <a:t>B.A.E</a:t>
            </a:r>
            <a:endParaRPr lang="en-US" sz="1600" b="1" dirty="0">
              <a:solidFill>
                <a:schemeClr val="tx2">
                  <a:lumMod val="50000"/>
                </a:schemeClr>
              </a:solidFill>
              <a:latin typeface="Book Antiqua" pitchFamily="18" charset="0"/>
            </a:endParaRPr>
          </a:p>
          <a:p>
            <a:pPr>
              <a:buFont typeface="Arial" pitchFamily="34" charset="0"/>
              <a:buChar char="•"/>
            </a:pPr>
            <a:r>
              <a:rPr lang="en-US" sz="1600" b="1" dirty="0">
                <a:solidFill>
                  <a:schemeClr val="tx2">
                    <a:lumMod val="50000"/>
                  </a:schemeClr>
                </a:solidFill>
                <a:latin typeface="Book Antiqua" pitchFamily="18" charset="0"/>
              </a:rPr>
              <a:t> KENYA</a:t>
            </a:r>
          </a:p>
        </p:txBody>
      </p:sp>
      <p:sp>
        <p:nvSpPr>
          <p:cNvPr id="27" name="Rounded Rectangle 26"/>
          <p:cNvSpPr/>
          <p:nvPr/>
        </p:nvSpPr>
        <p:spPr>
          <a:xfrm>
            <a:off x="8799252" y="6248400"/>
            <a:ext cx="1716348" cy="36214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2">
                    <a:lumMod val="50000"/>
                  </a:schemeClr>
                </a:solidFill>
              </a:rPr>
              <a:t>Kaynak</a:t>
            </a:r>
            <a:r>
              <a:rPr lang="en-US" dirty="0" smtClean="0">
                <a:solidFill>
                  <a:schemeClr val="tx2">
                    <a:lumMod val="50000"/>
                  </a:schemeClr>
                </a:solidFill>
              </a:rPr>
              <a:t>: </a:t>
            </a:r>
            <a:r>
              <a:rPr lang="en-US" dirty="0">
                <a:solidFill>
                  <a:schemeClr val="tx2">
                    <a:lumMod val="50000"/>
                  </a:schemeClr>
                </a:solidFill>
              </a:rPr>
              <a:t>ITC</a:t>
            </a:r>
          </a:p>
        </p:txBody>
      </p:sp>
    </p:spTree>
    <p:extLst>
      <p:ext uri="{BB962C8B-B14F-4D97-AF65-F5344CB8AC3E}">
        <p14:creationId xmlns:p14="http://schemas.microsoft.com/office/powerpoint/2010/main" val="217035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Book Antiqua" panose="02040602050305030304" pitchFamily="18" charset="0"/>
              </a:rPr>
              <a:t>PİRİNÇ</a:t>
            </a:r>
            <a:endParaRPr lang="en-US" sz="4000" b="1" dirty="0">
              <a:latin typeface="Book Antiqua" panose="02040602050305030304" pitchFamily="18" charset="0"/>
            </a:endParaRPr>
          </a:p>
        </p:txBody>
      </p:sp>
      <p:sp>
        <p:nvSpPr>
          <p:cNvPr id="3" name="Content Placeholder 2"/>
          <p:cNvSpPr>
            <a:spLocks noGrp="1"/>
          </p:cNvSpPr>
          <p:nvPr>
            <p:ph idx="1"/>
          </p:nvPr>
        </p:nvSpPr>
        <p:spPr>
          <a:xfrm>
            <a:off x="1154954" y="2603499"/>
            <a:ext cx="10247337" cy="3783445"/>
          </a:xfrm>
        </p:spPr>
        <p:txBody>
          <a:bodyPr>
            <a:normAutofit lnSpcReduction="10000"/>
          </a:bodyPr>
          <a:lstStyle/>
          <a:p>
            <a:pPr algn="just"/>
            <a:r>
              <a:rPr lang="en-US" sz="2400" dirty="0" err="1">
                <a:latin typeface="Book Antiqua" panose="02040602050305030304" pitchFamily="18" charset="0"/>
              </a:rPr>
              <a:t>Pirinç</a:t>
            </a:r>
            <a:r>
              <a:rPr lang="en-US" sz="2400" dirty="0">
                <a:latin typeface="Book Antiqua" panose="02040602050305030304" pitchFamily="18" charset="0"/>
              </a:rPr>
              <a:t> hem </a:t>
            </a:r>
            <a:r>
              <a:rPr lang="en-US" sz="2400" dirty="0" err="1">
                <a:latin typeface="Book Antiqua" panose="02040602050305030304" pitchFamily="18" charset="0"/>
              </a:rPr>
              <a:t>önemli</a:t>
            </a:r>
            <a:r>
              <a:rPr lang="en-US" sz="2400" dirty="0">
                <a:latin typeface="Book Antiqua" panose="02040602050305030304" pitchFamily="18" charset="0"/>
              </a:rPr>
              <a:t> </a:t>
            </a:r>
            <a:r>
              <a:rPr lang="en-US" sz="2400" dirty="0" err="1">
                <a:latin typeface="Book Antiqua" panose="02040602050305030304" pitchFamily="18" charset="0"/>
              </a:rPr>
              <a:t>bir</a:t>
            </a:r>
            <a:r>
              <a:rPr lang="en-US" sz="2400" dirty="0">
                <a:latin typeface="Book Antiqua" panose="02040602050305030304" pitchFamily="18" charset="0"/>
              </a:rPr>
              <a:t> </a:t>
            </a:r>
            <a:r>
              <a:rPr lang="en-US" sz="2400" dirty="0" err="1" smtClean="0">
                <a:latin typeface="Book Antiqua" panose="02040602050305030304" pitchFamily="18" charset="0"/>
              </a:rPr>
              <a:t>gıda</a:t>
            </a:r>
            <a:r>
              <a:rPr lang="en-US" sz="2400" dirty="0" smtClean="0">
                <a:latin typeface="Book Antiqua" panose="02040602050305030304" pitchFamily="18" charset="0"/>
              </a:rPr>
              <a:t>,  </a:t>
            </a:r>
            <a:r>
              <a:rPr lang="en-US" sz="2400" dirty="0">
                <a:latin typeface="Book Antiqua" panose="02040602050305030304" pitchFamily="18" charset="0"/>
              </a:rPr>
              <a:t>hem de </a:t>
            </a:r>
            <a:r>
              <a:rPr lang="en-US" sz="2400" dirty="0" smtClean="0">
                <a:latin typeface="Book Antiqua" panose="02040602050305030304" pitchFamily="18" charset="0"/>
              </a:rPr>
              <a:t>	</a:t>
            </a:r>
            <a:r>
              <a:rPr lang="en-US" sz="2400" dirty="0" err="1" smtClean="0">
                <a:latin typeface="Book Antiqua" panose="02040602050305030304" pitchFamily="18" charset="0"/>
              </a:rPr>
              <a:t>gelir</a:t>
            </a:r>
            <a:r>
              <a:rPr lang="en-US" sz="2400" dirty="0" smtClean="0">
                <a:latin typeface="Book Antiqua" panose="02040602050305030304" pitchFamily="18" charset="0"/>
              </a:rPr>
              <a:t> </a:t>
            </a:r>
            <a:r>
              <a:rPr lang="en-US" sz="2400" dirty="0" err="1" smtClean="0">
                <a:latin typeface="Book Antiqua" panose="02040602050305030304" pitchFamily="18" charset="0"/>
              </a:rPr>
              <a:t>üreten</a:t>
            </a:r>
            <a:r>
              <a:rPr lang="en-US" sz="2400" dirty="0" smtClean="0">
                <a:latin typeface="Book Antiqua" panose="02040602050305030304" pitchFamily="18" charset="0"/>
              </a:rPr>
              <a:t> </a:t>
            </a:r>
            <a:r>
              <a:rPr lang="en-US" sz="2400" dirty="0" err="1" smtClean="0">
                <a:latin typeface="Book Antiqua" panose="02040602050305030304" pitchFamily="18" charset="0"/>
              </a:rPr>
              <a:t>bir</a:t>
            </a:r>
            <a:r>
              <a:rPr lang="en-US" sz="2400" dirty="0" smtClean="0">
                <a:latin typeface="Book Antiqua" panose="02040602050305030304" pitchFamily="18" charset="0"/>
              </a:rPr>
              <a:t> </a:t>
            </a:r>
            <a:r>
              <a:rPr lang="en-US" sz="2400" dirty="0" err="1" smtClean="0">
                <a:latin typeface="Book Antiqua" panose="02040602050305030304" pitchFamily="18" charset="0"/>
              </a:rPr>
              <a:t>üründür</a:t>
            </a:r>
            <a:r>
              <a:rPr lang="en-US" sz="2400" dirty="0">
                <a:latin typeface="Book Antiqua" panose="02040602050305030304" pitchFamily="18" charset="0"/>
              </a:rPr>
              <a:t>. </a:t>
            </a:r>
            <a:r>
              <a:rPr lang="en-US" sz="2400" dirty="0" err="1">
                <a:latin typeface="Book Antiqua" panose="02040602050305030304" pitchFamily="18" charset="0"/>
              </a:rPr>
              <a:t>Buğdaydan</a:t>
            </a:r>
            <a:r>
              <a:rPr lang="en-US" sz="2400" dirty="0">
                <a:latin typeface="Book Antiqua" panose="02040602050305030304" pitchFamily="18" charset="0"/>
              </a:rPr>
              <a:t> </a:t>
            </a:r>
            <a:r>
              <a:rPr lang="en-US" sz="2400" dirty="0" err="1">
                <a:latin typeface="Book Antiqua" panose="02040602050305030304" pitchFamily="18" charset="0"/>
              </a:rPr>
              <a:t>sonra</a:t>
            </a:r>
            <a:r>
              <a:rPr lang="en-US" sz="2400" dirty="0">
                <a:latin typeface="Book Antiqua" panose="02040602050305030304" pitchFamily="18" charset="0"/>
              </a:rPr>
              <a:t> </a:t>
            </a:r>
            <a:r>
              <a:rPr lang="en-US" sz="2400" dirty="0" err="1">
                <a:latin typeface="Book Antiqua" panose="02040602050305030304" pitchFamily="18" charset="0"/>
              </a:rPr>
              <a:t>ikinci</a:t>
            </a:r>
            <a:r>
              <a:rPr lang="en-US" sz="2400" dirty="0">
                <a:latin typeface="Book Antiqua" panose="02040602050305030304" pitchFamily="18" charset="0"/>
              </a:rPr>
              <a:t> </a:t>
            </a:r>
            <a:r>
              <a:rPr lang="en-US" sz="2400" dirty="0" err="1">
                <a:latin typeface="Book Antiqua" panose="02040602050305030304" pitchFamily="18" charset="0"/>
              </a:rPr>
              <a:t>ana</a:t>
            </a:r>
            <a:r>
              <a:rPr lang="en-US" sz="2400" dirty="0">
                <a:latin typeface="Book Antiqua" panose="02040602050305030304" pitchFamily="18" charset="0"/>
              </a:rPr>
              <a:t> </a:t>
            </a:r>
            <a:r>
              <a:rPr lang="en-US" sz="2400" dirty="0" err="1">
                <a:latin typeface="Book Antiqua" panose="02040602050305030304" pitchFamily="18" charset="0"/>
              </a:rPr>
              <a:t>temel</a:t>
            </a:r>
            <a:r>
              <a:rPr lang="en-US" sz="2400" dirty="0">
                <a:latin typeface="Book Antiqua" panose="02040602050305030304" pitchFamily="18" charset="0"/>
              </a:rPr>
              <a:t> </a:t>
            </a:r>
            <a:r>
              <a:rPr lang="en-US" sz="2400" dirty="0" err="1">
                <a:latin typeface="Book Antiqua" panose="02040602050305030304" pitchFamily="18" charset="0"/>
              </a:rPr>
              <a:t>gıda</a:t>
            </a:r>
            <a:r>
              <a:rPr lang="en-US" sz="2400" dirty="0">
                <a:latin typeface="Book Antiqua" panose="02040602050305030304" pitchFamily="18" charset="0"/>
              </a:rPr>
              <a:t> </a:t>
            </a:r>
            <a:r>
              <a:rPr lang="en-US" sz="2400" dirty="0" err="1">
                <a:latin typeface="Book Antiqua" panose="02040602050305030304" pitchFamily="18" charset="0"/>
              </a:rPr>
              <a:t>ürünüdür</a:t>
            </a:r>
            <a:r>
              <a:rPr lang="en-US" sz="2400" dirty="0">
                <a:latin typeface="Book Antiqua" panose="02040602050305030304" pitchFamily="18" charset="0"/>
              </a:rPr>
              <a:t> </a:t>
            </a:r>
            <a:r>
              <a:rPr lang="en-US" sz="2400" dirty="0" err="1">
                <a:latin typeface="Book Antiqua" panose="02040602050305030304" pitchFamily="18" charset="0"/>
              </a:rPr>
              <a:t>ve</a:t>
            </a:r>
            <a:r>
              <a:rPr lang="en-US" sz="2400" dirty="0">
                <a:latin typeface="Book Antiqua" panose="02040602050305030304" pitchFamily="18" charset="0"/>
              </a:rPr>
              <a:t> </a:t>
            </a:r>
            <a:r>
              <a:rPr lang="en-US" sz="2400" dirty="0" err="1">
                <a:latin typeface="Book Antiqua" panose="02040602050305030304" pitchFamily="18" charset="0"/>
              </a:rPr>
              <a:t>pamuktan</a:t>
            </a:r>
            <a:r>
              <a:rPr lang="en-US" sz="2400" dirty="0">
                <a:latin typeface="Book Antiqua" panose="02040602050305030304" pitchFamily="18" charset="0"/>
              </a:rPr>
              <a:t> </a:t>
            </a:r>
            <a:r>
              <a:rPr lang="en-US" sz="2400" dirty="0" err="1">
                <a:latin typeface="Book Antiqua" panose="02040602050305030304" pitchFamily="18" charset="0"/>
              </a:rPr>
              <a:t>sonra</a:t>
            </a:r>
            <a:r>
              <a:rPr lang="en-US" sz="2400" dirty="0">
                <a:latin typeface="Book Antiqua" panose="02040602050305030304" pitchFamily="18" charset="0"/>
              </a:rPr>
              <a:t> </a:t>
            </a:r>
            <a:r>
              <a:rPr lang="en-US" sz="2400" dirty="0" err="1">
                <a:latin typeface="Book Antiqua" panose="02040602050305030304" pitchFamily="18" charset="0"/>
              </a:rPr>
              <a:t>ikinci</a:t>
            </a:r>
            <a:r>
              <a:rPr lang="en-US" sz="2400" dirty="0">
                <a:latin typeface="Book Antiqua" panose="02040602050305030304" pitchFamily="18" charset="0"/>
              </a:rPr>
              <a:t> </a:t>
            </a:r>
            <a:r>
              <a:rPr lang="en-US" sz="2400" dirty="0" err="1">
                <a:latin typeface="Book Antiqua" panose="02040602050305030304" pitchFamily="18" charset="0"/>
              </a:rPr>
              <a:t>büyük</a:t>
            </a:r>
            <a:r>
              <a:rPr lang="en-US" sz="2400" dirty="0">
                <a:latin typeface="Book Antiqua" panose="02040602050305030304" pitchFamily="18" charset="0"/>
              </a:rPr>
              <a:t> </a:t>
            </a:r>
            <a:r>
              <a:rPr lang="en-US" sz="2400" dirty="0" err="1">
                <a:latin typeface="Book Antiqua" panose="02040602050305030304" pitchFamily="18" charset="0"/>
              </a:rPr>
              <a:t>ihraç</a:t>
            </a:r>
            <a:r>
              <a:rPr lang="en-US" sz="2400" dirty="0">
                <a:latin typeface="Book Antiqua" panose="02040602050305030304" pitchFamily="18" charset="0"/>
              </a:rPr>
              <a:t> </a:t>
            </a:r>
            <a:r>
              <a:rPr lang="en-US" sz="2400" dirty="0" err="1">
                <a:latin typeface="Book Antiqua" panose="02040602050305030304" pitchFamily="18" charset="0"/>
              </a:rPr>
              <a:t>edilebilir</a:t>
            </a:r>
            <a:r>
              <a:rPr lang="en-US" sz="2400" dirty="0">
                <a:latin typeface="Book Antiqua" panose="02040602050305030304" pitchFamily="18" charset="0"/>
              </a:rPr>
              <a:t> </a:t>
            </a:r>
            <a:r>
              <a:rPr lang="en-US" sz="2400" dirty="0" err="1">
                <a:latin typeface="Book Antiqua" panose="02040602050305030304" pitchFamily="18" charset="0"/>
              </a:rPr>
              <a:t>emtiadır</a:t>
            </a:r>
            <a:r>
              <a:rPr lang="en-US" sz="2400" dirty="0">
                <a:latin typeface="Book Antiqua" panose="02040602050305030304" pitchFamily="18" charset="0"/>
              </a:rPr>
              <a:t>. </a:t>
            </a:r>
            <a:endParaRPr lang="en-US" sz="2400" dirty="0" smtClean="0">
              <a:latin typeface="Book Antiqua" panose="02040602050305030304" pitchFamily="18" charset="0"/>
            </a:endParaRPr>
          </a:p>
          <a:p>
            <a:pPr algn="just"/>
            <a:r>
              <a:rPr lang="en-US" sz="2400" dirty="0" err="1" smtClean="0">
                <a:latin typeface="Book Antiqua" panose="02040602050305030304" pitchFamily="18" charset="0"/>
              </a:rPr>
              <a:t>Tarımdaki</a:t>
            </a:r>
            <a:r>
              <a:rPr lang="en-US" sz="2400" dirty="0" smtClean="0">
                <a:latin typeface="Book Antiqua" panose="02040602050305030304" pitchFamily="18" charset="0"/>
              </a:rPr>
              <a:t> </a:t>
            </a:r>
            <a:r>
              <a:rPr lang="en-US" sz="2400" dirty="0" err="1">
                <a:latin typeface="Book Antiqua" panose="02040602050305030304" pitchFamily="18" charset="0"/>
              </a:rPr>
              <a:t>katma</a:t>
            </a:r>
            <a:r>
              <a:rPr lang="en-US" sz="2400" dirty="0">
                <a:latin typeface="Book Antiqua" panose="02040602050305030304" pitchFamily="18" charset="0"/>
              </a:rPr>
              <a:t> </a:t>
            </a:r>
            <a:r>
              <a:rPr lang="en-US" sz="2400" dirty="0" err="1">
                <a:latin typeface="Book Antiqua" panose="02040602050305030304" pitchFamily="18" charset="0"/>
              </a:rPr>
              <a:t>değerin</a:t>
            </a:r>
            <a:r>
              <a:rPr lang="en-US" sz="2400" dirty="0">
                <a:latin typeface="Book Antiqua" panose="02040602050305030304" pitchFamily="18" charset="0"/>
              </a:rPr>
              <a:t> </a:t>
            </a:r>
            <a:r>
              <a:rPr lang="en-US" sz="2400" dirty="0" err="1">
                <a:latin typeface="Book Antiqua" panose="02040602050305030304" pitchFamily="18" charset="0"/>
              </a:rPr>
              <a:t>yüzde</a:t>
            </a:r>
            <a:r>
              <a:rPr lang="en-US" sz="2400" dirty="0">
                <a:latin typeface="Book Antiqua" panose="02040602050305030304" pitchFamily="18" charset="0"/>
              </a:rPr>
              <a:t> 3,5'ine </a:t>
            </a:r>
            <a:r>
              <a:rPr lang="en-US" sz="2400" dirty="0" err="1">
                <a:latin typeface="Book Antiqua" panose="02040602050305030304" pitchFamily="18" charset="0"/>
              </a:rPr>
              <a:t>ve</a:t>
            </a:r>
            <a:r>
              <a:rPr lang="en-US" sz="2400" dirty="0">
                <a:latin typeface="Book Antiqua" panose="02040602050305030304" pitchFamily="18" charset="0"/>
              </a:rPr>
              <a:t> </a:t>
            </a:r>
            <a:r>
              <a:rPr lang="en-US" sz="2400" dirty="0" err="1" smtClean="0">
                <a:latin typeface="Book Antiqua" panose="02040602050305030304" pitchFamily="18" charset="0"/>
              </a:rPr>
              <a:t>GSYİH'nin</a:t>
            </a:r>
            <a:r>
              <a:rPr lang="en-US" sz="2400" dirty="0" smtClean="0">
                <a:latin typeface="Book Antiqua" panose="02040602050305030304" pitchFamily="18" charset="0"/>
              </a:rPr>
              <a:t> </a:t>
            </a:r>
            <a:r>
              <a:rPr lang="en-US" sz="2400" dirty="0" err="1">
                <a:latin typeface="Book Antiqua" panose="02040602050305030304" pitchFamily="18" charset="0"/>
              </a:rPr>
              <a:t>yüzde</a:t>
            </a:r>
            <a:r>
              <a:rPr lang="en-US" sz="2400" dirty="0">
                <a:latin typeface="Book Antiqua" panose="02040602050305030304" pitchFamily="18" charset="0"/>
              </a:rPr>
              <a:t> 0,7'sine </a:t>
            </a:r>
            <a:r>
              <a:rPr lang="en-US" sz="2400" dirty="0" err="1">
                <a:latin typeface="Book Antiqua" panose="02040602050305030304" pitchFamily="18" charset="0"/>
              </a:rPr>
              <a:t>katkıda</a:t>
            </a:r>
            <a:r>
              <a:rPr lang="en-US" sz="2400" dirty="0">
                <a:latin typeface="Book Antiqua" panose="02040602050305030304" pitchFamily="18" charset="0"/>
              </a:rPr>
              <a:t> </a:t>
            </a:r>
            <a:r>
              <a:rPr lang="en-US" sz="2400" dirty="0" err="1">
                <a:latin typeface="Book Antiqua" panose="02040602050305030304" pitchFamily="18" charset="0"/>
              </a:rPr>
              <a:t>bulunmaktadır</a:t>
            </a:r>
            <a:r>
              <a:rPr lang="en-US" sz="2400" dirty="0" smtClean="0">
                <a:latin typeface="Book Antiqua" panose="02040602050305030304" pitchFamily="18" charset="0"/>
              </a:rPr>
              <a:t>.</a:t>
            </a:r>
          </a:p>
          <a:p>
            <a:pPr algn="just"/>
            <a:r>
              <a:rPr lang="en-US" sz="2400" dirty="0" err="1" smtClean="0">
                <a:latin typeface="Book Antiqua" panose="02040602050305030304" pitchFamily="18" charset="0"/>
              </a:rPr>
              <a:t>Pakistan'ın</a:t>
            </a:r>
            <a:r>
              <a:rPr lang="en-US" sz="2400" dirty="0" smtClean="0">
                <a:latin typeface="Book Antiqua" panose="02040602050305030304" pitchFamily="18" charset="0"/>
              </a:rPr>
              <a:t> </a:t>
            </a:r>
            <a:r>
              <a:rPr lang="en-US" sz="2400" dirty="0" err="1">
                <a:latin typeface="Book Antiqua" panose="02040602050305030304" pitchFamily="18" charset="0"/>
              </a:rPr>
              <a:t>pirinç</a:t>
            </a:r>
            <a:r>
              <a:rPr lang="en-US" sz="2400" dirty="0">
                <a:latin typeface="Book Antiqua" panose="02040602050305030304" pitchFamily="18" charset="0"/>
              </a:rPr>
              <a:t> </a:t>
            </a:r>
            <a:r>
              <a:rPr lang="en-US" sz="2400" dirty="0" err="1">
                <a:latin typeface="Book Antiqua" panose="02040602050305030304" pitchFamily="18" charset="0"/>
              </a:rPr>
              <a:t>ihracatı</a:t>
            </a:r>
            <a:r>
              <a:rPr lang="en-US" sz="2400" dirty="0">
                <a:latin typeface="Book Antiqua" panose="02040602050305030304" pitchFamily="18" charset="0"/>
              </a:rPr>
              <a:t> </a:t>
            </a:r>
            <a:r>
              <a:rPr lang="en-US" sz="2400" dirty="0" err="1">
                <a:latin typeface="Book Antiqua" panose="02040602050305030304" pitchFamily="18" charset="0"/>
              </a:rPr>
              <a:t>önemli</a:t>
            </a:r>
            <a:r>
              <a:rPr lang="en-US" sz="2400" dirty="0">
                <a:latin typeface="Book Antiqua" panose="02040602050305030304" pitchFamily="18" charset="0"/>
              </a:rPr>
              <a:t> </a:t>
            </a:r>
            <a:r>
              <a:rPr lang="en-US" sz="2400" dirty="0" err="1">
                <a:latin typeface="Book Antiqua" panose="02040602050305030304" pitchFamily="18" charset="0"/>
              </a:rPr>
              <a:t>bir</a:t>
            </a:r>
            <a:r>
              <a:rPr lang="en-US" sz="2400" dirty="0">
                <a:latin typeface="Book Antiqua" panose="02040602050305030304" pitchFamily="18" charset="0"/>
              </a:rPr>
              <a:t> </a:t>
            </a:r>
            <a:r>
              <a:rPr lang="en-US" sz="2400" dirty="0" err="1">
                <a:latin typeface="Book Antiqua" panose="02040602050305030304" pitchFamily="18" charset="0"/>
              </a:rPr>
              <a:t>artış</a:t>
            </a:r>
            <a:r>
              <a:rPr lang="en-US" sz="2400" dirty="0">
                <a:latin typeface="Book Antiqua" panose="02040602050305030304" pitchFamily="18" charset="0"/>
              </a:rPr>
              <a:t> </a:t>
            </a:r>
            <a:r>
              <a:rPr lang="en-US" sz="2400" dirty="0" err="1">
                <a:latin typeface="Book Antiqua" panose="02040602050305030304" pitchFamily="18" charset="0"/>
              </a:rPr>
              <a:t>göstererek</a:t>
            </a:r>
            <a:r>
              <a:rPr lang="en-US" sz="2400" dirty="0">
                <a:latin typeface="Book Antiqua" panose="02040602050305030304" pitchFamily="18" charset="0"/>
              </a:rPr>
              <a:t> </a:t>
            </a:r>
            <a:r>
              <a:rPr lang="en-US" sz="2400" dirty="0" err="1">
                <a:latin typeface="Book Antiqua" panose="02040602050305030304" pitchFamily="18" charset="0"/>
              </a:rPr>
              <a:t>Temmuz</a:t>
            </a:r>
            <a:r>
              <a:rPr lang="en-US" sz="2400" dirty="0">
                <a:latin typeface="Book Antiqua" panose="02040602050305030304" pitchFamily="18" charset="0"/>
              </a:rPr>
              <a:t> 2023 </a:t>
            </a:r>
            <a:r>
              <a:rPr lang="en-US" sz="2400" dirty="0" err="1">
                <a:latin typeface="Book Antiqua" panose="02040602050305030304" pitchFamily="18" charset="0"/>
              </a:rPr>
              <a:t>ile</a:t>
            </a:r>
            <a:r>
              <a:rPr lang="en-US" sz="2400" dirty="0">
                <a:latin typeface="Book Antiqua" panose="02040602050305030304" pitchFamily="18" charset="0"/>
              </a:rPr>
              <a:t> Nisan 2024 </a:t>
            </a:r>
            <a:r>
              <a:rPr lang="en-US" sz="2400" dirty="0" err="1">
                <a:latin typeface="Book Antiqua" panose="02040602050305030304" pitchFamily="18" charset="0"/>
              </a:rPr>
              <a:t>arasında</a:t>
            </a:r>
            <a:r>
              <a:rPr lang="en-US" sz="2400" dirty="0">
                <a:latin typeface="Book Antiqua" panose="02040602050305030304" pitchFamily="18" charset="0"/>
              </a:rPr>
              <a:t> </a:t>
            </a:r>
            <a:r>
              <a:rPr lang="en-US" sz="2400" dirty="0" err="1">
                <a:latin typeface="Book Antiqua" panose="02040602050305030304" pitchFamily="18" charset="0"/>
              </a:rPr>
              <a:t>toplam</a:t>
            </a:r>
            <a:r>
              <a:rPr lang="en-US" sz="2400" dirty="0">
                <a:latin typeface="Book Antiqua" panose="02040602050305030304" pitchFamily="18" charset="0"/>
              </a:rPr>
              <a:t> 3 </a:t>
            </a:r>
            <a:r>
              <a:rPr lang="en-US" sz="2400" dirty="0" err="1">
                <a:latin typeface="Book Antiqua" panose="02040602050305030304" pitchFamily="18" charset="0"/>
              </a:rPr>
              <a:t>milyar</a:t>
            </a:r>
            <a:r>
              <a:rPr lang="en-US" sz="2400" dirty="0">
                <a:latin typeface="Book Antiqua" panose="02040602050305030304" pitchFamily="18" charset="0"/>
              </a:rPr>
              <a:t> ABD </a:t>
            </a:r>
            <a:r>
              <a:rPr lang="en-US" sz="2400" dirty="0" err="1" smtClean="0">
                <a:latin typeface="Book Antiqua" panose="02040602050305030304" pitchFamily="18" charset="0"/>
              </a:rPr>
              <a:t>Dolarına</a:t>
            </a:r>
            <a:r>
              <a:rPr lang="en-US" sz="2400" dirty="0" smtClean="0">
                <a:latin typeface="Book Antiqua" panose="02040602050305030304" pitchFamily="18" charset="0"/>
              </a:rPr>
              <a:t> </a:t>
            </a:r>
            <a:r>
              <a:rPr lang="en-US" sz="2400" dirty="0" err="1">
                <a:latin typeface="Book Antiqua" panose="02040602050305030304" pitchFamily="18" charset="0"/>
              </a:rPr>
              <a:t>ulaşmıştır.Bu</a:t>
            </a:r>
            <a:r>
              <a:rPr lang="en-US" sz="2400" dirty="0">
                <a:latin typeface="Book Antiqua" panose="02040602050305030304" pitchFamily="18" charset="0"/>
              </a:rPr>
              <a:t> </a:t>
            </a:r>
            <a:r>
              <a:rPr lang="en-US" sz="2400" dirty="0" err="1">
                <a:latin typeface="Book Antiqua" panose="02040602050305030304" pitchFamily="18" charset="0"/>
              </a:rPr>
              <a:t>artış</a:t>
            </a:r>
            <a:r>
              <a:rPr lang="en-US" sz="2400" dirty="0">
                <a:latin typeface="Book Antiqua" panose="02040602050305030304" pitchFamily="18" charset="0"/>
              </a:rPr>
              <a:t>, </a:t>
            </a:r>
            <a:r>
              <a:rPr lang="en-US" sz="2400" dirty="0" err="1">
                <a:latin typeface="Book Antiqua" panose="02040602050305030304" pitchFamily="18" charset="0"/>
              </a:rPr>
              <a:t>Pakistan'ın</a:t>
            </a:r>
            <a:r>
              <a:rPr lang="en-US" sz="2400" dirty="0">
                <a:latin typeface="Book Antiqua" panose="02040602050305030304" pitchFamily="18" charset="0"/>
              </a:rPr>
              <a:t> </a:t>
            </a:r>
            <a:r>
              <a:rPr lang="en-US" sz="2400" dirty="0" err="1">
                <a:latin typeface="Book Antiqua" panose="02040602050305030304" pitchFamily="18" charset="0"/>
              </a:rPr>
              <a:t>Avrupa</a:t>
            </a:r>
            <a:r>
              <a:rPr lang="en-US" sz="2400" dirty="0">
                <a:latin typeface="Book Antiqua" panose="02040602050305030304" pitchFamily="18" charset="0"/>
              </a:rPr>
              <a:t> </a:t>
            </a:r>
            <a:r>
              <a:rPr lang="en-US" sz="2400" dirty="0" err="1">
                <a:latin typeface="Book Antiqua" panose="02040602050305030304" pitchFamily="18" charset="0"/>
              </a:rPr>
              <a:t>Birliği</a:t>
            </a:r>
            <a:r>
              <a:rPr lang="en-US" sz="2400" dirty="0">
                <a:latin typeface="Book Antiqua" panose="02040602050305030304" pitchFamily="18" charset="0"/>
              </a:rPr>
              <a:t> </a:t>
            </a:r>
            <a:r>
              <a:rPr lang="en-US" sz="2400" dirty="0" err="1" smtClean="0">
                <a:latin typeface="Book Antiqua" panose="02040602050305030304" pitchFamily="18" charset="0"/>
              </a:rPr>
              <a:t>ve</a:t>
            </a:r>
            <a:r>
              <a:rPr lang="en-US" sz="2400" dirty="0" smtClean="0">
                <a:latin typeface="Book Antiqua" panose="02040602050305030304" pitchFamily="18" charset="0"/>
              </a:rPr>
              <a:t> </a:t>
            </a:r>
            <a:r>
              <a:rPr lang="en-US" sz="2400" dirty="0">
                <a:latin typeface="Book Antiqua" panose="02040602050305030304" pitchFamily="18" charset="0"/>
              </a:rPr>
              <a:t>GACC </a:t>
            </a:r>
            <a:r>
              <a:rPr lang="en-US" sz="2400" dirty="0" err="1">
                <a:latin typeface="Book Antiqua" panose="02040602050305030304" pitchFamily="18" charset="0"/>
              </a:rPr>
              <a:t>ülkelerindeki</a:t>
            </a:r>
            <a:r>
              <a:rPr lang="en-US" sz="2400" dirty="0">
                <a:latin typeface="Book Antiqua" panose="02040602050305030304" pitchFamily="18" charset="0"/>
              </a:rPr>
              <a:t> </a:t>
            </a:r>
            <a:r>
              <a:rPr lang="en-US" sz="2400" dirty="0" err="1">
                <a:latin typeface="Book Antiqua" panose="02040602050305030304" pitchFamily="18" charset="0"/>
              </a:rPr>
              <a:t>güçlü</a:t>
            </a:r>
            <a:r>
              <a:rPr lang="en-US" sz="2400" dirty="0">
                <a:latin typeface="Book Antiqua" panose="02040602050305030304" pitchFamily="18" charset="0"/>
              </a:rPr>
              <a:t> </a:t>
            </a:r>
            <a:r>
              <a:rPr lang="en-US" sz="2400" dirty="0" err="1">
                <a:latin typeface="Book Antiqua" panose="02040602050305030304" pitchFamily="18" charset="0"/>
              </a:rPr>
              <a:t>performansının</a:t>
            </a:r>
            <a:r>
              <a:rPr lang="en-US" sz="2400" dirty="0">
                <a:latin typeface="Book Antiqua" panose="02040602050305030304" pitchFamily="18" charset="0"/>
              </a:rPr>
              <a:t> </a:t>
            </a:r>
            <a:r>
              <a:rPr lang="en-US" sz="2400" dirty="0" err="1">
                <a:latin typeface="Book Antiqua" panose="02040602050305030304" pitchFamily="18" charset="0"/>
              </a:rPr>
              <a:t>yanı</a:t>
            </a:r>
            <a:r>
              <a:rPr lang="en-US" sz="2400" dirty="0">
                <a:latin typeface="Book Antiqua" panose="02040602050305030304" pitchFamily="18" charset="0"/>
              </a:rPr>
              <a:t> </a:t>
            </a:r>
            <a:r>
              <a:rPr lang="en-US" sz="2400" dirty="0" err="1">
                <a:latin typeface="Book Antiqua" panose="02040602050305030304" pitchFamily="18" charset="0"/>
              </a:rPr>
              <a:t>sıra</a:t>
            </a:r>
            <a:r>
              <a:rPr lang="en-US" sz="2400" dirty="0">
                <a:latin typeface="Book Antiqua" panose="02040602050305030304" pitchFamily="18" charset="0"/>
              </a:rPr>
              <a:t> </a:t>
            </a:r>
            <a:r>
              <a:rPr lang="en-US" sz="2400" dirty="0" err="1">
                <a:latin typeface="Book Antiqua" panose="02040602050305030304" pitchFamily="18" charset="0"/>
              </a:rPr>
              <a:t>Sağlık</a:t>
            </a:r>
            <a:r>
              <a:rPr lang="en-US" sz="2400" dirty="0">
                <a:latin typeface="Book Antiqua" panose="02040602050305030304" pitchFamily="18" charset="0"/>
              </a:rPr>
              <a:t> </a:t>
            </a:r>
            <a:r>
              <a:rPr lang="en-US" sz="2400" dirty="0" err="1">
                <a:latin typeface="Book Antiqua" panose="02040602050305030304" pitchFamily="18" charset="0"/>
              </a:rPr>
              <a:t>ve</a:t>
            </a:r>
            <a:r>
              <a:rPr lang="en-US" sz="2400" dirty="0">
                <a:latin typeface="Book Antiqua" panose="02040602050305030304" pitchFamily="18" charset="0"/>
              </a:rPr>
              <a:t> </a:t>
            </a:r>
            <a:r>
              <a:rPr lang="en-US" sz="2400" dirty="0" err="1">
                <a:latin typeface="Book Antiqua" panose="02040602050305030304" pitchFamily="18" charset="0"/>
              </a:rPr>
              <a:t>Bitki</a:t>
            </a:r>
            <a:r>
              <a:rPr lang="en-US" sz="2400" dirty="0">
                <a:latin typeface="Book Antiqua" panose="02040602050305030304" pitchFamily="18" charset="0"/>
              </a:rPr>
              <a:t> </a:t>
            </a:r>
            <a:r>
              <a:rPr lang="en-US" sz="2400" dirty="0" err="1">
                <a:latin typeface="Book Antiqua" panose="02040602050305030304" pitchFamily="18" charset="0"/>
              </a:rPr>
              <a:t>Sağlığı</a:t>
            </a:r>
            <a:r>
              <a:rPr lang="en-US" sz="2400" dirty="0">
                <a:latin typeface="Book Antiqua" panose="02040602050305030304" pitchFamily="18" charset="0"/>
              </a:rPr>
              <a:t> (SPS) </a:t>
            </a:r>
            <a:r>
              <a:rPr lang="en-US" sz="2400" dirty="0" err="1">
                <a:latin typeface="Book Antiqua" panose="02040602050305030304" pitchFamily="18" charset="0"/>
              </a:rPr>
              <a:t>standartlarına</a:t>
            </a:r>
            <a:r>
              <a:rPr lang="en-US" sz="2400" dirty="0">
                <a:latin typeface="Book Antiqua" panose="02040602050305030304" pitchFamily="18" charset="0"/>
              </a:rPr>
              <a:t> </a:t>
            </a:r>
            <a:r>
              <a:rPr lang="en-US" sz="2400" dirty="0" err="1">
                <a:latin typeface="Book Antiqua" panose="02040602050305030304" pitchFamily="18" charset="0"/>
              </a:rPr>
              <a:t>daha</a:t>
            </a:r>
            <a:r>
              <a:rPr lang="en-US" sz="2400" dirty="0">
                <a:latin typeface="Book Antiqua" panose="02040602050305030304" pitchFamily="18" charset="0"/>
              </a:rPr>
              <a:t> </a:t>
            </a:r>
            <a:r>
              <a:rPr lang="en-US" sz="2400" dirty="0" err="1">
                <a:latin typeface="Book Antiqua" panose="02040602050305030304" pitchFamily="18" charset="0"/>
              </a:rPr>
              <a:t>fazla</a:t>
            </a:r>
            <a:r>
              <a:rPr lang="en-US" sz="2400" dirty="0">
                <a:latin typeface="Book Antiqua" panose="02040602050305030304" pitchFamily="18" charset="0"/>
              </a:rPr>
              <a:t> </a:t>
            </a:r>
            <a:r>
              <a:rPr lang="en-US" sz="2400" dirty="0" err="1">
                <a:latin typeface="Book Antiqua" panose="02040602050305030304" pitchFamily="18" charset="0"/>
              </a:rPr>
              <a:t>uyum</a:t>
            </a:r>
            <a:r>
              <a:rPr lang="en-US" sz="2400" dirty="0">
                <a:latin typeface="Book Antiqua" panose="02040602050305030304" pitchFamily="18" charset="0"/>
              </a:rPr>
              <a:t> </a:t>
            </a:r>
            <a:r>
              <a:rPr lang="en-US" sz="2400" dirty="0" err="1">
                <a:latin typeface="Book Antiqua" panose="02040602050305030304" pitchFamily="18" charset="0"/>
              </a:rPr>
              <a:t>göstermesine</a:t>
            </a:r>
            <a:r>
              <a:rPr lang="en-US" sz="2400" dirty="0">
                <a:latin typeface="Book Antiqua" panose="02040602050305030304" pitchFamily="18" charset="0"/>
              </a:rPr>
              <a:t> </a:t>
            </a:r>
            <a:r>
              <a:rPr lang="en-US" sz="2400" dirty="0" err="1" smtClean="0">
                <a:latin typeface="Book Antiqua" panose="02040602050305030304" pitchFamily="18" charset="0"/>
              </a:rPr>
              <a:t>bağlanmaktadır</a:t>
            </a:r>
            <a:r>
              <a:rPr lang="en-US" sz="2400" dirty="0" smtClean="0">
                <a:latin typeface="Book Antiqua" panose="02040602050305030304" pitchFamily="18" charset="0"/>
              </a:rPr>
              <a:t>.</a:t>
            </a:r>
            <a:endParaRPr lang="en-US" sz="2400" dirty="0">
              <a:latin typeface="Book Antiqua" panose="02040602050305030304" pitchFamily="18" charset="0"/>
            </a:endParaRPr>
          </a:p>
        </p:txBody>
      </p:sp>
    </p:spTree>
    <p:extLst>
      <p:ext uri="{BB962C8B-B14F-4D97-AF65-F5344CB8AC3E}">
        <p14:creationId xmlns:p14="http://schemas.microsoft.com/office/powerpoint/2010/main" val="2640523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7197</TotalTime>
  <Words>1316</Words>
  <Application>Microsoft Office PowerPoint</Application>
  <PresentationFormat>Widescreen</PresentationFormat>
  <Paragraphs>234</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맑은 고딕</vt:lpstr>
      <vt:lpstr>Arial</vt:lpstr>
      <vt:lpstr>Arial Rounded MT Bold</vt:lpstr>
      <vt:lpstr>Arial Unicode MS</vt:lpstr>
      <vt:lpstr>Book Antiqua</vt:lpstr>
      <vt:lpstr>Calibri</vt:lpstr>
      <vt:lpstr>Century Gothic</vt:lpstr>
      <vt:lpstr>Wingdings</vt:lpstr>
      <vt:lpstr>Wingdings 3</vt:lpstr>
      <vt:lpstr>Ion Boardroom</vt:lpstr>
      <vt:lpstr>PAKİSTAN 2. ULUSLARARASI YİYECEK &amp; TARIM FUARI 9 -11 Ağustos, Expo Centre, Karachi  FOODAG 2024</vt:lpstr>
      <vt:lpstr>PowerPoint Presentation</vt:lpstr>
      <vt:lpstr>PAKİSTAN- DOĞAL KAYNAKLAR   ÜLKESİ</vt:lpstr>
      <vt:lpstr>İHRACATI YAPILAN TEMEL TARIM ÜRÜNLERİ</vt:lpstr>
      <vt:lpstr>PowerPoint Presentation</vt:lpstr>
      <vt:lpstr>PAKİSTAN’IN TARIM İSTATİSTİKLERİ</vt:lpstr>
      <vt:lpstr>PAKISTAN’IN İHRACAT YAPTIĞI TEMEL ÜLKELER</vt:lpstr>
      <vt:lpstr>TAHILLAR (PİRİNÇ)</vt:lpstr>
      <vt:lpstr>PİRİNÇ</vt:lpstr>
      <vt:lpstr>PİRİNÇ -DEVAMI</vt:lpstr>
      <vt:lpstr>ET</vt:lpstr>
      <vt:lpstr>MEYVE VE SEBZELER</vt:lpstr>
      <vt:lpstr>HURMA</vt:lpstr>
      <vt:lpstr>PAKİSTAN HURMASININ ÖZELLİKLERİ VE KALİTESİ</vt:lpstr>
      <vt:lpstr>DENİZ ÜRÜNLERİ</vt:lpstr>
      <vt:lpstr>HAYVANCILIK</vt:lpstr>
      <vt:lpstr>İŞLENMİŞ GIDALAR</vt:lpstr>
      <vt:lpstr>PowerPoint Presentation</vt:lpstr>
      <vt:lpstr>FOODAG 2023’E İLİŞKİN</vt:lpstr>
      <vt:lpstr>GENEL BAKIŞ</vt:lpstr>
      <vt:lpstr>YEREL PAZARLAMA</vt:lpstr>
      <vt:lpstr>PowerPoint Presentation</vt:lpstr>
      <vt:lpstr>ULUSLARARASI PAZARLAMA</vt:lpstr>
      <vt:lpstr>DÜNYA MUTFAĞI GÖSTERİLERİ</vt:lpstr>
      <vt:lpstr>TARIMSAL YATIRIM KONFERANSI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Tuna Cakar</cp:lastModifiedBy>
  <cp:revision>114</cp:revision>
  <dcterms:created xsi:type="dcterms:W3CDTF">2024-01-12T10:30:54Z</dcterms:created>
  <dcterms:modified xsi:type="dcterms:W3CDTF">2024-07-04T11:45:56Z</dcterms:modified>
</cp:coreProperties>
</file>